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67" r:id="rId5"/>
    <p:sldId id="272" r:id="rId6"/>
    <p:sldId id="337" r:id="rId7"/>
    <p:sldId id="281" r:id="rId8"/>
    <p:sldId id="282" r:id="rId9"/>
    <p:sldId id="284" r:id="rId10"/>
    <p:sldId id="289" r:id="rId11"/>
    <p:sldId id="349" r:id="rId12"/>
    <p:sldId id="350" r:id="rId13"/>
    <p:sldId id="279" r:id="rId14"/>
    <p:sldId id="351" r:id="rId15"/>
    <p:sldId id="290" r:id="rId16"/>
    <p:sldId id="291" r:id="rId17"/>
    <p:sldId id="340" r:id="rId18"/>
    <p:sldId id="296" r:id="rId19"/>
    <p:sldId id="354" r:id="rId20"/>
    <p:sldId id="357" r:id="rId21"/>
    <p:sldId id="371" r:id="rId22"/>
    <p:sldId id="372" r:id="rId23"/>
    <p:sldId id="373" r:id="rId24"/>
    <p:sldId id="369" r:id="rId25"/>
    <p:sldId id="370" r:id="rId26"/>
    <p:sldId id="374" r:id="rId27"/>
    <p:sldId id="375" r:id="rId28"/>
    <p:sldId id="376" r:id="rId29"/>
    <p:sldId id="388" r:id="rId30"/>
    <p:sldId id="377" r:id="rId31"/>
    <p:sldId id="379" r:id="rId32"/>
    <p:sldId id="380" r:id="rId33"/>
    <p:sldId id="384" r:id="rId34"/>
    <p:sldId id="383" r:id="rId35"/>
    <p:sldId id="385" r:id="rId36"/>
    <p:sldId id="386" r:id="rId37"/>
    <p:sldId id="390" r:id="rId38"/>
    <p:sldId id="391" r:id="rId39"/>
    <p:sldId id="303" r:id="rId40"/>
    <p:sldId id="330" r:id="rId41"/>
    <p:sldId id="400" r:id="rId42"/>
    <p:sldId id="402" r:id="rId43"/>
    <p:sldId id="306" r:id="rId44"/>
    <p:sldId id="28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00" autoAdjust="0"/>
  </p:normalViewPr>
  <p:slideViewPr>
    <p:cSldViewPr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DC71D-06FB-43A0-BBC4-00B1998296C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6F31F-68A3-413B-A127-E7E9543CD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find out the verification</a:t>
            </a:r>
            <a:r>
              <a:rPr lang="en-US" baseline="0" dirty="0" smtClean="0"/>
              <a:t> time we first proposed the comparison of each tool so we can make and get the example of that types only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through came in our mind to develop a formalism</a:t>
            </a:r>
            <a:r>
              <a:rPr lang="en-US" baseline="0" dirty="0" smtClean="0"/>
              <a:t> with some abstraction techniques. But then we thought that particular </a:t>
            </a:r>
            <a:r>
              <a:rPr lang="en-US" baseline="0" dirty="0" err="1" smtClean="0"/>
              <a:t>foramlism</a:t>
            </a:r>
            <a:r>
              <a:rPr lang="en-US" baseline="0" dirty="0" smtClean="0"/>
              <a:t> will be only be used by our tool. Then we decided to come up with some slicing technique that should abstract irrelevant components of model  and divide original model into </a:t>
            </a:r>
            <a:r>
              <a:rPr lang="en-US" baseline="0" dirty="0" err="1" smtClean="0"/>
              <a:t>submodels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slicing technique which we will develop must do H1, H2, H3.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classes,</a:t>
            </a:r>
            <a:r>
              <a:rPr lang="en-US" baseline="0" dirty="0" smtClean="0"/>
              <a:t> 16 links (5 associations and 11 inheritance hierarchies)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 classes,</a:t>
            </a:r>
            <a:r>
              <a:rPr lang="en-US" baseline="0" dirty="0" smtClean="0"/>
              <a:t> 16 links (5 associations and 11 inheritance hierarchies) </a:t>
            </a:r>
            <a:endParaRPr lang="en-US" dirty="0" smtClean="0"/>
          </a:p>
          <a:p>
            <a:r>
              <a:rPr lang="en-US" dirty="0" smtClean="0"/>
              <a:t>With 6</a:t>
            </a:r>
            <a:r>
              <a:rPr lang="en-US" baseline="0" dirty="0" smtClean="0"/>
              <a:t> invariants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help of the </a:t>
            </a:r>
            <a:r>
              <a:rPr lang="en-US" dirty="0" err="1" smtClean="0"/>
              <a:t>constrinat</a:t>
            </a:r>
            <a:r>
              <a:rPr lang="en-US" dirty="0" smtClean="0"/>
              <a:t> support we can see that we need conveyer</a:t>
            </a:r>
            <a:r>
              <a:rPr lang="en-US" baseline="0" dirty="0" smtClean="0"/>
              <a:t> and piece and the tightly </a:t>
            </a:r>
            <a:r>
              <a:rPr lang="en-US" baseline="0" dirty="0" err="1" smtClean="0"/>
              <a:t>coipled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received lot of motivation from reviewers</a:t>
            </a:r>
            <a:r>
              <a:rPr lang="en-US" baseline="0" dirty="0" smtClean="0"/>
              <a:t> to continue this line is research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development</a:t>
            </a:r>
            <a:r>
              <a:rPr lang="en-US" baseline="0" dirty="0" smtClean="0"/>
              <a:t> artifact developers are using models instead of writing code.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</a:t>
            </a:r>
            <a:r>
              <a:rPr lang="en-US" baseline="0" dirty="0" smtClean="0"/>
              <a:t> defects are a significant concern in the model driven development paradigm as model transformation may </a:t>
            </a:r>
            <a:r>
              <a:rPr lang="en-US" baseline="0" dirty="0" err="1" smtClean="0"/>
              <a:t>propogate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erros</a:t>
            </a:r>
            <a:r>
              <a:rPr lang="en-US" baseline="0" dirty="0" smtClean="0"/>
              <a:t> where they are detect and trace.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9665E-5B2B-4E56-875C-B938E23AF61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1F3B0-D4AF-4FAC-81B4-A3F2512414A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 smtClean="0"/>
              <a:t>So in </a:t>
            </a:r>
            <a:r>
              <a:rPr lang="es-ES" dirty="0" err="1" smtClean="0"/>
              <a:t>most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input </a:t>
            </a:r>
            <a:r>
              <a:rPr lang="es-ES" dirty="0" err="1" smtClean="0"/>
              <a:t>diagram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UML/OCL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models</a:t>
            </a:r>
            <a:r>
              <a:rPr lang="es-ES" baseline="0" dirty="0" smtClean="0"/>
              <a:t> and output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either</a:t>
            </a:r>
            <a:r>
              <a:rPr lang="es-ES" baseline="0" dirty="0" smtClean="0"/>
              <a:t> YES/ OR NO 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ECBB5-0938-4FB8-B3D0-615F2B37210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DFF2B-ED9D-4529-87D6-0AFFF66C5DF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49AF7-0DC4-4372-92EC-555BDE0BB18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COMPUTATONAL</a:t>
            </a:r>
            <a:r>
              <a:rPr lang="en-US" baseline="0" dirty="0" smtClean="0"/>
              <a:t> COMPLEXITY and the lack of scalability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F31F-68A3-413B-A127-E7E9543CD0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iact\My Documents\My Pictures\Microsoft Clip Organizer\j04393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7772400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248400" cy="609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15C9D3F-E223-4730-B0CB-FEAA4FFD708D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4343400"/>
            <a:ext cx="5257800" cy="9144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dirty="0" smtClean="0"/>
              <a:t>Click to edit Master subtext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6AF5-40D7-4154-AB25-F5086CCBB69A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8D81-605E-4AAB-8BCB-F1F6D8FDDE70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D2F43-B6E8-4C55-9719-923201A9D568}" type="datetime1">
              <a:rPr lang="en-US" smtClean="0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D4E7E-54A6-439B-BB49-5C800C872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2D0F-7770-4C2E-B080-B2B7C1CDF971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9710-BFB1-405C-A416-207F2AE0CF3D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iact\My Documents\My Pictures\Microsoft Clip Organizer\j04393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70000"/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BA37-8D38-4C1F-80DB-4767FD5BDE1C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iact\My Documents\My Pictures\Microsoft Clip Organizer\j04393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70000"/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A045-9324-45BF-B3CA-4D44987BE7E8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iact\My Documents\My Pictures\Microsoft Clip Organizer\j04393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E089-7370-4916-8630-68C4EFE05EDC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248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C807-D167-407C-9404-6484D62A5987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FA7A-DBC3-4F2C-A888-90EA3E3C5576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8625-A93F-4887-881B-FF8FC6AC0D24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iact\My Documents\My Pictures\Microsoft Clip Organizer\j043938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5000" contrast="-70000"/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350C5DFD-76F3-4F6B-A9EF-ACA8CC1675F6}" type="datetime1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itchFamily="2" charset="2"/>
        <a:buChar char="ü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shaikh@nu.edu.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20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and Concepts for Efficient Verification of UML/OCL Models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248400" cy="6096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905000" y="3657600"/>
            <a:ext cx="5257800" cy="2209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Asadullah</a:t>
            </a:r>
            <a:r>
              <a:rPr lang="en-US" dirty="0" smtClean="0"/>
              <a:t> </a:t>
            </a:r>
            <a:r>
              <a:rPr lang="en-US" dirty="0" err="1" smtClean="0"/>
              <a:t>Shaikh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asshaikh@nu.edu.sa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0400" y="6119336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November 13, </a:t>
            </a:r>
            <a:r>
              <a:rPr lang="en-US" sz="2400" dirty="0" smtClean="0"/>
              <a:t>2013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V&amp;V Tools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V&amp;V Tools Available in Literature.</a:t>
            </a:r>
          </a:p>
          <a:p>
            <a:pPr lvl="1">
              <a:buClr>
                <a:schemeClr val="accent1"/>
              </a:buClr>
            </a:pPr>
            <a:r>
              <a:rPr lang="en-US" sz="2900" dirty="0" err="1" smtClean="0"/>
              <a:t>UMLtoCSP</a:t>
            </a:r>
            <a:r>
              <a:rPr lang="en-US" sz="2900" dirty="0" smtClean="0"/>
              <a:t> (Developed at GRES-UOC)</a:t>
            </a:r>
          </a:p>
          <a:p>
            <a:pPr lvl="1">
              <a:buClr>
                <a:schemeClr val="accent1"/>
              </a:buClr>
            </a:pPr>
            <a:r>
              <a:rPr lang="en-US" sz="2900" dirty="0" smtClean="0"/>
              <a:t>HOL-OCL </a:t>
            </a:r>
          </a:p>
          <a:p>
            <a:pPr lvl="1">
              <a:buClr>
                <a:schemeClr val="accent1"/>
              </a:buClr>
            </a:pPr>
            <a:r>
              <a:rPr lang="en-US" sz="2900" dirty="0" smtClean="0"/>
              <a:t>MOVA</a:t>
            </a:r>
          </a:p>
          <a:p>
            <a:pPr lvl="1">
              <a:buClr>
                <a:schemeClr val="accent1"/>
              </a:buClr>
            </a:pPr>
            <a:r>
              <a:rPr lang="en-US" sz="2900" dirty="0" smtClean="0"/>
              <a:t>ALLOY</a:t>
            </a:r>
          </a:p>
          <a:p>
            <a:pPr lvl="1">
              <a:buClr>
                <a:schemeClr val="accent1"/>
              </a:buClr>
            </a:pPr>
            <a:r>
              <a:rPr lang="en-US" sz="2900" dirty="0" smtClean="0"/>
              <a:t>UML2ALLOY</a:t>
            </a:r>
          </a:p>
          <a:p>
            <a:pPr lvl="1">
              <a:buClr>
                <a:schemeClr val="accent1"/>
              </a:buClr>
            </a:pPr>
            <a:r>
              <a:rPr lang="en-US" sz="2900" dirty="0" smtClean="0"/>
              <a:t>USE</a:t>
            </a:r>
          </a:p>
          <a:p>
            <a:pPr lvl="1">
              <a:buClr>
                <a:schemeClr val="accent1"/>
              </a:buClr>
            </a:pPr>
            <a:r>
              <a:rPr lang="en-US" sz="2900" dirty="0" smtClean="0"/>
              <a:t>CQC  (Is method)</a:t>
            </a:r>
          </a:p>
          <a:p>
            <a:pPr lvl="1">
              <a:buClr>
                <a:schemeClr val="accent1"/>
              </a:buClr>
            </a:pPr>
            <a:r>
              <a:rPr lang="en-US" sz="2900" dirty="0" smtClean="0"/>
              <a:t>Other methods (not implemented)</a:t>
            </a:r>
          </a:p>
          <a:p>
            <a:endParaRPr lang="en-US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and Support of UML/OCL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15584" r="17500" b="60945"/>
          <a:stretch>
            <a:fillRect/>
          </a:stretch>
        </p:blipFill>
        <p:spPr bwMode="auto">
          <a:xfrm>
            <a:off x="609600" y="14478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44644" r="17500" b="16237"/>
          <a:stretch>
            <a:fillRect/>
          </a:stretch>
        </p:blipFill>
        <p:spPr bwMode="auto">
          <a:xfrm>
            <a:off x="457200" y="32766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4191000"/>
            <a:ext cx="7696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5257800"/>
            <a:ext cx="7696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Analysis</a:t>
            </a:r>
            <a:endParaRPr lang="en-US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382000" cy="55743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6858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Tahoma" pitchFamily="34" charset="0"/>
              </a:rPr>
              <a:t>To design a Framework/Technique for improving the scalability for verification process</a:t>
            </a:r>
          </a:p>
          <a:p>
            <a:endParaRPr lang="en-US" dirty="0" smtClean="0">
              <a:ea typeface="Tahoma" pitchFamily="34" charset="0"/>
            </a:endParaRPr>
          </a:p>
          <a:p>
            <a:r>
              <a:rPr lang="en-US" dirty="0" smtClean="0">
                <a:ea typeface="Tahoma" pitchFamily="34" charset="0"/>
              </a:rPr>
              <a:t>Efficient verification technique usable to large models</a:t>
            </a:r>
          </a:p>
          <a:p>
            <a:pPr lvl="1"/>
            <a:r>
              <a:rPr lang="en-US" dirty="0" smtClean="0">
                <a:ea typeface="Tahoma" pitchFamily="34" charset="0"/>
              </a:rPr>
              <a:t>Abstract irrelevant components of the system</a:t>
            </a:r>
          </a:p>
          <a:p>
            <a:pPr lvl="1"/>
            <a:r>
              <a:rPr lang="en-US" dirty="0" smtClean="0">
                <a:ea typeface="Tahoma" pitchFamily="34" charset="0"/>
              </a:rPr>
              <a:t>Partition model into independent </a:t>
            </a:r>
            <a:r>
              <a:rPr lang="en-US" dirty="0" err="1" smtClean="0">
                <a:ea typeface="Tahoma" pitchFamily="34" charset="0"/>
              </a:rPr>
              <a:t>submodels</a:t>
            </a:r>
            <a:endParaRPr lang="en-US" dirty="0" smtClean="0">
              <a:ea typeface="Tahoma" pitchFamily="34" charset="0"/>
            </a:endParaRPr>
          </a:p>
          <a:p>
            <a:endParaRPr lang="en-US" sz="2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H1. Slicing will reduce the verification time</a:t>
            </a:r>
          </a:p>
          <a:p>
            <a:endParaRPr lang="en-US" dirty="0" smtClean="0"/>
          </a:p>
          <a:p>
            <a:r>
              <a:rPr lang="en-US" dirty="0" smtClean="0"/>
              <a:t>H2. Slicing will enable verification of more complex UML/OCL class diagrams</a:t>
            </a:r>
          </a:p>
          <a:p>
            <a:endParaRPr lang="en-US" dirty="0" smtClean="0"/>
          </a:p>
          <a:p>
            <a:r>
              <a:rPr lang="en-US" dirty="0" smtClean="0"/>
              <a:t> H3. Slicing can be implemented in existing verification tools independent of their formalism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Tahoma" pitchFamily="34" charset="0"/>
              </a:rPr>
              <a:t>UML/OCL Slicing Technique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4582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Slicing a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model into small fragments (</a:t>
            </a:r>
            <a:r>
              <a:rPr lang="en-US" sz="260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submodels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1000" y="3327400"/>
          <a:ext cx="949325" cy="1320800"/>
        </p:xfrm>
        <a:graphic>
          <a:graphicData uri="http://schemas.openxmlformats.org/presentationml/2006/ole">
            <p:oleObj spid="_x0000_s37904" name="Visio" r:id="rId4" imgW="720408" imgH="720407" progId="Visio.Drawing.11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295400" y="3654425"/>
          <a:ext cx="825500" cy="231775"/>
        </p:xfrm>
        <a:graphic>
          <a:graphicData uri="http://schemas.openxmlformats.org/presentationml/2006/ole">
            <p:oleObj spid="_x0000_s37905" name="Visio" r:id="rId5" imgW="824865" imgH="172720" progId="Visio.Drawing.11">
              <p:embed/>
            </p:oleObj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2133600" y="2463800"/>
          <a:ext cx="2286000" cy="2946400"/>
        </p:xfrm>
        <a:graphic>
          <a:graphicData uri="http://schemas.openxmlformats.org/presentationml/2006/ole">
            <p:oleObj spid="_x0000_s37906" name="Visio" r:id="rId6" imgW="1463040" imgH="1355725" progId="Visio.Drawing.11">
              <p:embed/>
            </p:oleObj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419600" y="2362200"/>
          <a:ext cx="1003300" cy="3048000"/>
        </p:xfrm>
        <a:graphic>
          <a:graphicData uri="http://schemas.openxmlformats.org/presentationml/2006/ole">
            <p:oleObj spid="_x0000_s37907" name="Visio" r:id="rId7" imgW="1003300" imgH="1341755" progId="Visio.Drawing.11">
              <p:embed/>
            </p:oleObj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5402263" y="2336800"/>
          <a:ext cx="1455737" cy="3149600"/>
        </p:xfrm>
        <a:graphic>
          <a:graphicData uri="http://schemas.openxmlformats.org/presentationml/2006/ole">
            <p:oleObj spid="_x0000_s37908" name="Visio" r:id="rId8" imgW="1455103" imgH="1355725" progId="Visio.Drawing.11">
              <p:embed/>
            </p:oleObj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6934200" y="3513138"/>
          <a:ext cx="1404938" cy="982662"/>
        </p:xfrm>
        <a:graphic>
          <a:graphicData uri="http://schemas.openxmlformats.org/presentationml/2006/ole">
            <p:oleObj spid="_x0000_s37909" name="Visio" r:id="rId9" imgW="949008" imgH="431800" progId="Visio.Drawing.11">
              <p:embed/>
            </p:oleObj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8305800" y="3225800"/>
          <a:ext cx="679450" cy="1422400"/>
        </p:xfrm>
        <a:graphic>
          <a:graphicData uri="http://schemas.openxmlformats.org/presentationml/2006/ole">
            <p:oleObj spid="_x0000_s37910" name="Visio" r:id="rId10" imgW="603250" imgH="603250" progId="Visio.Drawing.11">
              <p:embed/>
            </p:oleObj>
          </a:graphicData>
        </a:graphic>
      </p:graphicFrame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1828800" y="5232400"/>
            <a:ext cx="1676400" cy="1320800"/>
          </a:xfrm>
          <a:prstGeom prst="wedgeRoundRectCallout">
            <a:avLst>
              <a:gd name="adj1" fmla="val 75949"/>
              <a:gd name="adj2" fmla="val -497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Comic Sans MS" pitchFamily="66" charset="0"/>
              </a:rPr>
              <a:t>Our Defined Partitioning Technique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5562600" y="5638800"/>
            <a:ext cx="1676400" cy="990600"/>
          </a:xfrm>
          <a:prstGeom prst="wedgeRoundRectCallout">
            <a:avLst>
              <a:gd name="adj1" fmla="val -69509"/>
              <a:gd name="adj2" fmla="val -75319"/>
              <a:gd name="adj3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Verification </a:t>
            </a:r>
            <a:r>
              <a:rPr lang="en-US" dirty="0">
                <a:latin typeface="Comic Sans MS" pitchFamily="66" charset="0"/>
              </a:rPr>
              <a:t>Method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30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2954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175"/>
            <a:ext cx="8305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Slicing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Disjoint Slicing: considers disjoint set of </a:t>
            </a:r>
            <a:r>
              <a:rPr lang="en-US" dirty="0" err="1" smtClean="0"/>
              <a:t>submodels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Non-disjoint Slicing: considers non-disjoint set of </a:t>
            </a:r>
            <a:r>
              <a:rPr lang="en-US" dirty="0" err="1" smtClean="0"/>
              <a:t>submodels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(Cluster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4267200" y="2667000"/>
            <a:ext cx="381000" cy="304800"/>
            <a:chOff x="1392" y="960"/>
            <a:chExt cx="240" cy="192"/>
          </a:xfrm>
        </p:grpSpPr>
        <p:sp>
          <p:nvSpPr>
            <p:cNvPr id="8" name="Line 124"/>
            <p:cNvSpPr>
              <a:spLocks noChangeShapeType="1"/>
            </p:cNvSpPr>
            <p:nvPr/>
          </p:nvSpPr>
          <p:spPr bwMode="auto">
            <a:xfrm flipV="1">
              <a:off x="1488" y="960"/>
              <a:ext cx="144" cy="19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5"/>
            <p:cNvSpPr>
              <a:spLocks noChangeShapeType="1"/>
            </p:cNvSpPr>
            <p:nvPr/>
          </p:nvSpPr>
          <p:spPr bwMode="auto">
            <a:xfrm flipH="1" flipV="1">
              <a:off x="1392" y="1056"/>
              <a:ext cx="96" cy="9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1447800" y="2743200"/>
            <a:ext cx="381000" cy="304800"/>
            <a:chOff x="1392" y="960"/>
            <a:chExt cx="240" cy="192"/>
          </a:xfrm>
        </p:grpSpPr>
        <p:sp>
          <p:nvSpPr>
            <p:cNvPr id="11" name="Line 124"/>
            <p:cNvSpPr>
              <a:spLocks noChangeShapeType="1"/>
            </p:cNvSpPr>
            <p:nvPr/>
          </p:nvSpPr>
          <p:spPr bwMode="auto">
            <a:xfrm flipV="1">
              <a:off x="1488" y="960"/>
              <a:ext cx="144" cy="19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5"/>
            <p:cNvSpPr>
              <a:spLocks noChangeShapeType="1"/>
            </p:cNvSpPr>
            <p:nvPr/>
          </p:nvSpPr>
          <p:spPr bwMode="auto">
            <a:xfrm flipH="1" flipV="1">
              <a:off x="1392" y="1056"/>
              <a:ext cx="96" cy="9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8600" y="2514600"/>
            <a:ext cx="44958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3"/>
          <p:cNvGrpSpPr/>
          <p:nvPr/>
        </p:nvGrpSpPr>
        <p:grpSpPr>
          <a:xfrm>
            <a:off x="228600" y="1371600"/>
            <a:ext cx="2952750" cy="1008062"/>
            <a:chOff x="269875" y="306388"/>
            <a:chExt cx="2952750" cy="1008062"/>
          </a:xfrm>
        </p:grpSpPr>
        <p:sp>
          <p:nvSpPr>
            <p:cNvPr id="25" name="Rectangle 101"/>
            <p:cNvSpPr>
              <a:spLocks noChangeArrowheads="1"/>
            </p:cNvSpPr>
            <p:nvPr/>
          </p:nvSpPr>
          <p:spPr bwMode="auto">
            <a:xfrm>
              <a:off x="269875" y="306388"/>
              <a:ext cx="2952750" cy="100806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04"/>
            <p:cNvSpPr txBox="1">
              <a:spLocks noChangeArrowheads="1"/>
            </p:cNvSpPr>
            <p:nvPr/>
          </p:nvSpPr>
          <p:spPr bwMode="auto">
            <a:xfrm>
              <a:off x="341313" y="450850"/>
              <a:ext cx="1144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s-ES" b="1"/>
                <a:t>Invariants</a:t>
              </a:r>
            </a:p>
          </p:txBody>
        </p:sp>
        <p:sp>
          <p:nvSpPr>
            <p:cNvPr id="27" name="Text Box 102"/>
            <p:cNvSpPr txBox="1">
              <a:spLocks noChangeArrowheads="1"/>
            </p:cNvSpPr>
            <p:nvPr/>
          </p:nvSpPr>
          <p:spPr bwMode="auto">
            <a:xfrm>
              <a:off x="1638300" y="306388"/>
              <a:ext cx="15128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439863"/>
              <a:r>
                <a:rPr lang="en-US" dirty="0" err="1"/>
                <a:t>MinCapacity</a:t>
              </a:r>
              <a:endParaRPr lang="es-ES" dirty="0"/>
            </a:p>
          </p:txBody>
        </p:sp>
        <p:sp>
          <p:nvSpPr>
            <p:cNvPr id="28" name="Text Box 103"/>
            <p:cNvSpPr txBox="1">
              <a:spLocks noChangeArrowheads="1"/>
            </p:cNvSpPr>
            <p:nvPr/>
          </p:nvSpPr>
          <p:spPr bwMode="auto">
            <a:xfrm>
              <a:off x="1617663" y="617538"/>
              <a:ext cx="16049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/>
                <a:t>ValueOfNelems</a:t>
              </a:r>
              <a:endParaRPr lang="es-ES"/>
            </a:p>
          </p:txBody>
        </p:sp>
        <p:sp>
          <p:nvSpPr>
            <p:cNvPr id="29" name="Text Box 103"/>
            <p:cNvSpPr txBox="1">
              <a:spLocks noChangeArrowheads="1"/>
            </p:cNvSpPr>
            <p:nvPr/>
          </p:nvSpPr>
          <p:spPr bwMode="auto">
            <a:xfrm>
              <a:off x="1638300" y="954088"/>
              <a:ext cx="14589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/>
                <a:t>ConveyorSize</a:t>
              </a:r>
              <a:endParaRPr lang="es-ES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3581400" y="2362200"/>
            <a:ext cx="6858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763000" y="5257800"/>
            <a:ext cx="0" cy="533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29000" y="3733800"/>
            <a:ext cx="838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14400" y="3733800"/>
            <a:ext cx="533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2400" y="3886200"/>
            <a:ext cx="8382000" cy="297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28600" y="3962400"/>
            <a:ext cx="8382000" cy="289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0" y="3962400"/>
            <a:ext cx="8458200" cy="289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29000" y="1295400"/>
            <a:ext cx="91440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429000" y="1295400"/>
            <a:ext cx="83820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953000" y="1219200"/>
          <a:ext cx="4191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75"/>
                <a:gridCol w="1571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Invariants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MinCapacity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ValueOfNelems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ConveyorSize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Conveyor, Piece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Software Development Life Cycle</a:t>
            </a:r>
            <a:endParaRPr lang="en-US" dirty="0"/>
          </a:p>
        </p:txBody>
      </p:sp>
      <p:graphicFrame>
        <p:nvGraphicFramePr>
          <p:cNvPr id="4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4267200" y="1992313"/>
          <a:ext cx="4038600" cy="2427287"/>
        </p:xfrm>
        <a:graphic>
          <a:graphicData uri="http://schemas.openxmlformats.org/presentationml/2006/ole">
            <p:oleObj spid="_x0000_s3076" name="Bitmap Image" r:id="rId4" imgW="12342857" imgH="7419048" progId="PBrush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2062163"/>
            <a:ext cx="1676400" cy="3952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Problem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3052763"/>
            <a:ext cx="1676400" cy="39528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Requirements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600" y="4114800"/>
            <a:ext cx="1676400" cy="39528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Development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" y="5186363"/>
            <a:ext cx="1676400" cy="3952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Maintenance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295400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295400" y="3429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295400" y="4495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724400" y="1600200"/>
            <a:ext cx="2895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s-ES_tradnl" dirty="0" smtClean="0">
                <a:latin typeface="Comic Sans MS" pitchFamily="66" charset="0"/>
              </a:rPr>
              <a:t>UML/OCL </a:t>
            </a:r>
            <a:r>
              <a:rPr lang="es-ES_tradnl" dirty="0" err="1" smtClean="0">
                <a:latin typeface="Comic Sans MS" pitchFamily="66" charset="0"/>
              </a:rPr>
              <a:t>Class</a:t>
            </a:r>
            <a:r>
              <a:rPr lang="es-ES_tradnl" dirty="0" smtClean="0">
                <a:latin typeface="Comic Sans MS" pitchFamily="66" charset="0"/>
              </a:rPr>
              <a:t> </a:t>
            </a:r>
            <a:r>
              <a:rPr lang="es-ES_tradnl" dirty="0" err="1" smtClean="0">
                <a:latin typeface="Comic Sans MS" pitchFamily="66" charset="0"/>
              </a:rPr>
              <a:t>Models</a:t>
            </a:r>
            <a:r>
              <a:rPr lang="es-ES_tradnl" dirty="0" smtClean="0">
                <a:latin typeface="Comic Sans MS" pitchFamily="66" charset="0"/>
              </a:rPr>
              <a:t> </a:t>
            </a:r>
            <a:endParaRPr lang="es-ES_tradnl" dirty="0">
              <a:latin typeface="Comic Sans MS" pitchFamily="66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s-ES_tradnl" dirty="0">
              <a:latin typeface="Comic Sans MS" pitchFamily="66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60198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6" descr="analytics-code-in-google-docs"/>
          <p:cNvPicPr>
            <a:picLocks noChangeAspect="1" noChangeArrowheads="1"/>
          </p:cNvPicPr>
          <p:nvPr/>
        </p:nvPicPr>
        <p:blipFill>
          <a:blip r:embed="rId5" cstate="print"/>
          <a:srcRect l="2087" t="11743" r="6087" b="10985"/>
          <a:stretch>
            <a:fillRect/>
          </a:stretch>
        </p:blipFill>
        <p:spPr>
          <a:xfrm>
            <a:off x="4419600" y="4724400"/>
            <a:ext cx="3733800" cy="17526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8450" y="3657600"/>
            <a:ext cx="666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10800000">
            <a:off x="1295400" y="3808413"/>
            <a:ext cx="1447800" cy="1587"/>
          </a:xfrm>
          <a:prstGeom prst="straightConnector1">
            <a:avLst/>
          </a:prstGeom>
          <a:noFill/>
          <a:ln w="9525" cmpd="thickThin" algn="ctr">
            <a:solidFill>
              <a:schemeClr val="tx1">
                <a:alpha val="79999"/>
              </a:schemeClr>
            </a:solidFill>
            <a:round/>
            <a:headEnd/>
            <a:tailEnd type="arrow" w="med" len="med"/>
          </a:ln>
        </p:spPr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914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lum bright="43000"/>
          </a:blip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Submodel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D529B-A61F-4C4F-8699-68FA664253F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1622" r="50833" b="62162"/>
          <a:stretch>
            <a:fillRect/>
          </a:stretch>
        </p:blipFill>
        <p:spPr bwMode="auto">
          <a:xfrm>
            <a:off x="1" y="2362200"/>
            <a:ext cx="44957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28600" y="2514600"/>
            <a:ext cx="44958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228600" y="1371600"/>
            <a:ext cx="2952750" cy="1008062"/>
            <a:chOff x="269875" y="306388"/>
            <a:chExt cx="2952750" cy="1008062"/>
          </a:xfrm>
        </p:grpSpPr>
        <p:sp>
          <p:nvSpPr>
            <p:cNvPr id="20" name="Rectangle 101"/>
            <p:cNvSpPr>
              <a:spLocks noChangeArrowheads="1"/>
            </p:cNvSpPr>
            <p:nvPr/>
          </p:nvSpPr>
          <p:spPr bwMode="auto">
            <a:xfrm>
              <a:off x="269875" y="306388"/>
              <a:ext cx="2952750" cy="100806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4"/>
            <p:cNvSpPr txBox="1">
              <a:spLocks noChangeArrowheads="1"/>
            </p:cNvSpPr>
            <p:nvPr/>
          </p:nvSpPr>
          <p:spPr bwMode="auto">
            <a:xfrm>
              <a:off x="341313" y="450850"/>
              <a:ext cx="1144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s-ES" b="1"/>
                <a:t>Invariants</a:t>
              </a:r>
            </a:p>
          </p:txBody>
        </p:sp>
        <p:sp>
          <p:nvSpPr>
            <p:cNvPr id="22" name="Text Box 102"/>
            <p:cNvSpPr txBox="1">
              <a:spLocks noChangeArrowheads="1"/>
            </p:cNvSpPr>
            <p:nvPr/>
          </p:nvSpPr>
          <p:spPr bwMode="auto">
            <a:xfrm>
              <a:off x="1638300" y="306388"/>
              <a:ext cx="15128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439863"/>
              <a:r>
                <a:rPr lang="en-US" dirty="0" err="1"/>
                <a:t>MinCapacity</a:t>
              </a:r>
              <a:endParaRPr lang="es-ES" dirty="0"/>
            </a:p>
          </p:txBody>
        </p:sp>
        <p:sp>
          <p:nvSpPr>
            <p:cNvPr id="23" name="Text Box 103"/>
            <p:cNvSpPr txBox="1">
              <a:spLocks noChangeArrowheads="1"/>
            </p:cNvSpPr>
            <p:nvPr/>
          </p:nvSpPr>
          <p:spPr bwMode="auto">
            <a:xfrm>
              <a:off x="1617663" y="617538"/>
              <a:ext cx="16049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/>
                <a:t>ValueOfNelems</a:t>
              </a:r>
              <a:endParaRPr lang="es-ES"/>
            </a:p>
          </p:txBody>
        </p:sp>
        <p:sp>
          <p:nvSpPr>
            <p:cNvPr id="24" name="Text Box 103"/>
            <p:cNvSpPr txBox="1">
              <a:spLocks noChangeArrowheads="1"/>
            </p:cNvSpPr>
            <p:nvPr/>
          </p:nvSpPr>
          <p:spPr bwMode="auto">
            <a:xfrm>
              <a:off x="1638300" y="954088"/>
              <a:ext cx="14589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/>
                <a:t>ConveyorSize</a:t>
              </a:r>
              <a:endParaRPr lang="es-ES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429000" y="3200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8600" y="3718679"/>
            <a:ext cx="4724400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  <a:alpha val="14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MinCapacity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self.capacity</a:t>
            </a:r>
            <a:r>
              <a:rPr lang="en-US" dirty="0" smtClean="0"/>
              <a:t> &gt; 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</a:t>
            </a:r>
            <a:r>
              <a:rPr lang="en-US" dirty="0" smtClean="0"/>
              <a:t> inv </a:t>
            </a:r>
            <a:r>
              <a:rPr lang="en-US" b="1" dirty="0" err="1" smtClean="0"/>
              <a:t>ValueOfNelems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self.piece</a:t>
            </a:r>
            <a:r>
              <a:rPr lang="en-US" dirty="0" smtClean="0"/>
              <a:t>-&gt;size()=</a:t>
            </a:r>
            <a:r>
              <a:rPr lang="en-US" dirty="0" err="1" smtClean="0"/>
              <a:t>self.nelems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ConveyorSize</a:t>
            </a:r>
            <a:r>
              <a:rPr lang="en-US" b="1" dirty="0" smtClean="0"/>
              <a:t>: </a:t>
            </a:r>
            <a:r>
              <a:rPr lang="en-US" dirty="0" smtClean="0"/>
              <a:t>Conveyor::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()-&gt;size()&gt;0</a:t>
            </a:r>
          </a:p>
          <a:p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4953000" y="2895601"/>
            <a:ext cx="639096" cy="2438399"/>
          </a:xfrm>
          <a:custGeom>
            <a:avLst/>
            <a:gdLst>
              <a:gd name="connsiteX0" fmla="*/ 294967 w 1096296"/>
              <a:gd name="connsiteY0" fmla="*/ 0 h 2625213"/>
              <a:gd name="connsiteX1" fmla="*/ 1047135 w 1096296"/>
              <a:gd name="connsiteY1" fmla="*/ 1106129 h 2625213"/>
              <a:gd name="connsiteX2" fmla="*/ 0 w 1096296"/>
              <a:gd name="connsiteY2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296" h="2625213">
                <a:moveTo>
                  <a:pt x="294967" y="0"/>
                </a:moveTo>
                <a:cubicBezTo>
                  <a:pt x="695631" y="334297"/>
                  <a:pt x="1096296" y="668594"/>
                  <a:pt x="1047135" y="1106129"/>
                </a:cubicBezTo>
                <a:cubicBezTo>
                  <a:pt x="997974" y="1543664"/>
                  <a:pt x="498987" y="2084438"/>
                  <a:pt x="0" y="262521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800600" y="1371600"/>
          <a:ext cx="4038600" cy="13106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46200"/>
                <a:gridCol w="1346200"/>
                <a:gridCol w="1346200"/>
              </a:tblGrid>
              <a:tr h="3962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Abstraction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(Cluster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4191000" y="1524000"/>
            <a:ext cx="381000" cy="304800"/>
            <a:chOff x="1392" y="960"/>
            <a:chExt cx="240" cy="192"/>
          </a:xfrm>
        </p:grpSpPr>
        <p:sp>
          <p:nvSpPr>
            <p:cNvPr id="8" name="Line 124"/>
            <p:cNvSpPr>
              <a:spLocks noChangeShapeType="1"/>
            </p:cNvSpPr>
            <p:nvPr/>
          </p:nvSpPr>
          <p:spPr bwMode="auto">
            <a:xfrm flipV="1">
              <a:off x="1488" y="960"/>
              <a:ext cx="144" cy="19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5"/>
            <p:cNvSpPr>
              <a:spLocks noChangeShapeType="1"/>
            </p:cNvSpPr>
            <p:nvPr/>
          </p:nvSpPr>
          <p:spPr bwMode="auto">
            <a:xfrm flipH="1" flipV="1">
              <a:off x="1392" y="1056"/>
              <a:ext cx="96" cy="9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23"/>
          <p:cNvGrpSpPr>
            <a:grpSpLocks/>
          </p:cNvGrpSpPr>
          <p:nvPr/>
        </p:nvGrpSpPr>
        <p:grpSpPr bwMode="auto">
          <a:xfrm>
            <a:off x="4191000" y="2819400"/>
            <a:ext cx="381000" cy="304800"/>
            <a:chOff x="1392" y="960"/>
            <a:chExt cx="240" cy="192"/>
          </a:xfrm>
        </p:grpSpPr>
        <p:sp>
          <p:nvSpPr>
            <p:cNvPr id="11" name="Line 124"/>
            <p:cNvSpPr>
              <a:spLocks noChangeShapeType="1"/>
            </p:cNvSpPr>
            <p:nvPr/>
          </p:nvSpPr>
          <p:spPr bwMode="auto">
            <a:xfrm flipV="1">
              <a:off x="1488" y="960"/>
              <a:ext cx="144" cy="19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5"/>
            <p:cNvSpPr>
              <a:spLocks noChangeShapeType="1"/>
            </p:cNvSpPr>
            <p:nvPr/>
          </p:nvSpPr>
          <p:spPr bwMode="auto">
            <a:xfrm flipH="1" flipV="1">
              <a:off x="1392" y="1056"/>
              <a:ext cx="96" cy="9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1371600"/>
            <a:ext cx="2952750" cy="1008062"/>
            <a:chOff x="269875" y="306388"/>
            <a:chExt cx="2952750" cy="1008062"/>
          </a:xfrm>
        </p:grpSpPr>
        <p:sp>
          <p:nvSpPr>
            <p:cNvPr id="25" name="Rectangle 101"/>
            <p:cNvSpPr>
              <a:spLocks noChangeArrowheads="1"/>
            </p:cNvSpPr>
            <p:nvPr/>
          </p:nvSpPr>
          <p:spPr bwMode="auto">
            <a:xfrm>
              <a:off x="269875" y="306388"/>
              <a:ext cx="2952750" cy="100806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04"/>
            <p:cNvSpPr txBox="1">
              <a:spLocks noChangeArrowheads="1"/>
            </p:cNvSpPr>
            <p:nvPr/>
          </p:nvSpPr>
          <p:spPr bwMode="auto">
            <a:xfrm>
              <a:off x="341313" y="450850"/>
              <a:ext cx="1144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s-ES" b="1"/>
                <a:t>Invariants</a:t>
              </a:r>
            </a:p>
          </p:txBody>
        </p:sp>
        <p:sp>
          <p:nvSpPr>
            <p:cNvPr id="27" name="Text Box 102"/>
            <p:cNvSpPr txBox="1">
              <a:spLocks noChangeArrowheads="1"/>
            </p:cNvSpPr>
            <p:nvPr/>
          </p:nvSpPr>
          <p:spPr bwMode="auto">
            <a:xfrm>
              <a:off x="1489075" y="306388"/>
              <a:ext cx="16621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439863"/>
              <a:r>
                <a:rPr lang="en-US" dirty="0" err="1" smtClean="0"/>
                <a:t>MinBeltLength</a:t>
              </a:r>
              <a:endParaRPr lang="es-ES" dirty="0"/>
            </a:p>
          </p:txBody>
        </p:sp>
        <p:sp>
          <p:nvSpPr>
            <p:cNvPr id="28" name="Text Box 103"/>
            <p:cNvSpPr txBox="1">
              <a:spLocks noChangeArrowheads="1"/>
            </p:cNvSpPr>
            <p:nvPr/>
          </p:nvSpPr>
          <p:spPr bwMode="auto">
            <a:xfrm>
              <a:off x="1489075" y="611188"/>
              <a:ext cx="915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 dirty="0" err="1" smtClean="0"/>
                <a:t>BeltSize</a:t>
              </a:r>
              <a:endParaRPr lang="es-ES" dirty="0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3581400" y="2362200"/>
            <a:ext cx="685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763000" y="5257800"/>
            <a:ext cx="0" cy="533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29000" y="3733800"/>
            <a:ext cx="838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14400" y="3733800"/>
            <a:ext cx="533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2400" y="3886200"/>
            <a:ext cx="8382000" cy="297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28600" y="3962400"/>
            <a:ext cx="8382000" cy="289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0" y="3962400"/>
            <a:ext cx="8458200" cy="289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953000" y="1219200"/>
          <a:ext cx="4191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75"/>
                <a:gridCol w="1571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Invariants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MinBeltLength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BeltSize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1905000" y="2819400"/>
            <a:ext cx="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23"/>
          <p:cNvGrpSpPr>
            <a:grpSpLocks/>
          </p:cNvGrpSpPr>
          <p:nvPr/>
        </p:nvGrpSpPr>
        <p:grpSpPr bwMode="auto">
          <a:xfrm>
            <a:off x="1371600" y="2590800"/>
            <a:ext cx="381000" cy="304800"/>
            <a:chOff x="1392" y="960"/>
            <a:chExt cx="240" cy="192"/>
          </a:xfrm>
        </p:grpSpPr>
        <p:sp>
          <p:nvSpPr>
            <p:cNvPr id="36" name="Line 124"/>
            <p:cNvSpPr>
              <a:spLocks noChangeShapeType="1"/>
            </p:cNvSpPr>
            <p:nvPr/>
          </p:nvSpPr>
          <p:spPr bwMode="auto">
            <a:xfrm flipV="1">
              <a:off x="1488" y="960"/>
              <a:ext cx="144" cy="19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5"/>
            <p:cNvSpPr>
              <a:spLocks noChangeShapeType="1"/>
            </p:cNvSpPr>
            <p:nvPr/>
          </p:nvSpPr>
          <p:spPr bwMode="auto">
            <a:xfrm flipH="1" flipV="1">
              <a:off x="1392" y="1056"/>
              <a:ext cx="96" cy="9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4800" y="1143000"/>
            <a:ext cx="4343400" cy="2438400"/>
            <a:chOff x="304800" y="1143000"/>
            <a:chExt cx="4267200" cy="24384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3276600" y="1143000"/>
              <a:ext cx="0" cy="1371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04800" y="2514600"/>
              <a:ext cx="2971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04800" y="2514600"/>
              <a:ext cx="0" cy="1066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04800" y="3581400"/>
              <a:ext cx="4267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572000" y="1143000"/>
              <a:ext cx="0" cy="2438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276600" y="1143000"/>
              <a:ext cx="12954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lum bright="43000"/>
          </a:blip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D529B-A61F-4C4F-8699-68FA664253F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4953000"/>
            <a:ext cx="4724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  <a:alpha val="14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BeltLength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self.length</a:t>
            </a:r>
            <a:r>
              <a:rPr lang="en-US" dirty="0" smtClean="0"/>
              <a:t>&gt;10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BeltSize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Belt::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()-&gt;size()&gt;2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4495800" y="2514600"/>
            <a:ext cx="639096" cy="2438399"/>
          </a:xfrm>
          <a:custGeom>
            <a:avLst/>
            <a:gdLst>
              <a:gd name="connsiteX0" fmla="*/ 294967 w 1096296"/>
              <a:gd name="connsiteY0" fmla="*/ 0 h 2625213"/>
              <a:gd name="connsiteX1" fmla="*/ 1047135 w 1096296"/>
              <a:gd name="connsiteY1" fmla="*/ 1106129 h 2625213"/>
              <a:gd name="connsiteX2" fmla="*/ 0 w 1096296"/>
              <a:gd name="connsiteY2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296" h="2625213">
                <a:moveTo>
                  <a:pt x="294967" y="0"/>
                </a:moveTo>
                <a:cubicBezTo>
                  <a:pt x="695631" y="334297"/>
                  <a:pt x="1096296" y="668594"/>
                  <a:pt x="1047135" y="1106129"/>
                </a:cubicBezTo>
                <a:cubicBezTo>
                  <a:pt x="997974" y="1543664"/>
                  <a:pt x="498987" y="2084438"/>
                  <a:pt x="0" y="262521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5833" r="51667" b="62162"/>
          <a:stretch>
            <a:fillRect/>
          </a:stretch>
        </p:blipFill>
        <p:spPr bwMode="auto">
          <a:xfrm>
            <a:off x="533400" y="12192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228600" y="1371600"/>
            <a:ext cx="2952750" cy="1008062"/>
            <a:chOff x="269875" y="306388"/>
            <a:chExt cx="2952750" cy="1008062"/>
          </a:xfrm>
        </p:grpSpPr>
        <p:sp>
          <p:nvSpPr>
            <p:cNvPr id="29" name="Rectangle 101"/>
            <p:cNvSpPr>
              <a:spLocks noChangeArrowheads="1"/>
            </p:cNvSpPr>
            <p:nvPr/>
          </p:nvSpPr>
          <p:spPr bwMode="auto">
            <a:xfrm>
              <a:off x="269875" y="306388"/>
              <a:ext cx="2952750" cy="100806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04"/>
            <p:cNvSpPr txBox="1">
              <a:spLocks noChangeArrowheads="1"/>
            </p:cNvSpPr>
            <p:nvPr/>
          </p:nvSpPr>
          <p:spPr bwMode="auto">
            <a:xfrm>
              <a:off x="341313" y="450850"/>
              <a:ext cx="1144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s-ES" b="1"/>
                <a:t>Invariants</a:t>
              </a:r>
            </a:p>
          </p:txBody>
        </p:sp>
        <p:sp>
          <p:nvSpPr>
            <p:cNvPr id="31" name="Text Box 102"/>
            <p:cNvSpPr txBox="1">
              <a:spLocks noChangeArrowheads="1"/>
            </p:cNvSpPr>
            <p:nvPr/>
          </p:nvSpPr>
          <p:spPr bwMode="auto">
            <a:xfrm>
              <a:off x="1489075" y="306388"/>
              <a:ext cx="16621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439863"/>
              <a:r>
                <a:rPr lang="en-US" dirty="0" err="1" smtClean="0"/>
                <a:t>MinBeltLength</a:t>
              </a:r>
              <a:endParaRPr lang="es-ES" dirty="0"/>
            </a:p>
          </p:txBody>
        </p:sp>
        <p:sp>
          <p:nvSpPr>
            <p:cNvPr id="32" name="Text Box 103"/>
            <p:cNvSpPr txBox="1">
              <a:spLocks noChangeArrowheads="1"/>
            </p:cNvSpPr>
            <p:nvPr/>
          </p:nvSpPr>
          <p:spPr bwMode="auto">
            <a:xfrm>
              <a:off x="1489075" y="611188"/>
              <a:ext cx="915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 dirty="0" err="1" smtClean="0"/>
                <a:t>BeltSize</a:t>
              </a:r>
              <a:endParaRPr lang="es-E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429000" y="1676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29000" y="2895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29000" y="30480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800600" y="1371600"/>
          <a:ext cx="4038600" cy="13106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46200"/>
                <a:gridCol w="1346200"/>
                <a:gridCol w="1346200"/>
              </a:tblGrid>
              <a:tr h="3962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Abstraction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04800" y="1143000"/>
            <a:ext cx="4343400" cy="2438400"/>
            <a:chOff x="304800" y="1143000"/>
            <a:chExt cx="4267200" cy="24384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76600" y="1143000"/>
              <a:ext cx="0" cy="1371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04800" y="2514600"/>
              <a:ext cx="2971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04800" y="2514600"/>
              <a:ext cx="0" cy="1066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4800" y="3581400"/>
              <a:ext cx="4267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572000" y="1143000"/>
              <a:ext cx="0" cy="2438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76600" y="1143000"/>
              <a:ext cx="12954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5052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Submodel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1" y="6356350"/>
            <a:ext cx="2133600" cy="365125"/>
          </a:xfrm>
        </p:spPr>
        <p:txBody>
          <a:bodyPr/>
          <a:lstStyle/>
          <a:p>
            <a:fld id="{E86D529B-A61F-4C4F-8699-68FA664253F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4953000"/>
            <a:ext cx="31242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  <a:alpha val="14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BeltLength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self.length</a:t>
            </a:r>
            <a:r>
              <a:rPr lang="en-US" dirty="0" smtClean="0"/>
              <a:t>&gt;10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BeltSize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Belt::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()-&gt;size()&gt;2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rot="21415344">
            <a:off x="1600200" y="3581400"/>
            <a:ext cx="639096" cy="1295399"/>
          </a:xfrm>
          <a:custGeom>
            <a:avLst/>
            <a:gdLst>
              <a:gd name="connsiteX0" fmla="*/ 294967 w 1096296"/>
              <a:gd name="connsiteY0" fmla="*/ 0 h 2625213"/>
              <a:gd name="connsiteX1" fmla="*/ 1047135 w 1096296"/>
              <a:gd name="connsiteY1" fmla="*/ 1106129 h 2625213"/>
              <a:gd name="connsiteX2" fmla="*/ 0 w 1096296"/>
              <a:gd name="connsiteY2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296" h="2625213">
                <a:moveTo>
                  <a:pt x="294967" y="0"/>
                </a:moveTo>
                <a:cubicBezTo>
                  <a:pt x="695631" y="334297"/>
                  <a:pt x="1096296" y="668594"/>
                  <a:pt x="1047135" y="1106129"/>
                </a:cubicBezTo>
                <a:cubicBezTo>
                  <a:pt x="997974" y="1543664"/>
                  <a:pt x="498987" y="2084438"/>
                  <a:pt x="0" y="262521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833" r="51667" b="62162"/>
          <a:stretch>
            <a:fillRect/>
          </a:stretch>
        </p:blipFill>
        <p:spPr bwMode="auto">
          <a:xfrm>
            <a:off x="381000" y="12192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76200" y="1371600"/>
            <a:ext cx="2952750" cy="1008062"/>
            <a:chOff x="269875" y="306388"/>
            <a:chExt cx="2952750" cy="1008062"/>
          </a:xfrm>
        </p:grpSpPr>
        <p:sp>
          <p:nvSpPr>
            <p:cNvPr id="9" name="Rectangle 101"/>
            <p:cNvSpPr>
              <a:spLocks noChangeArrowheads="1"/>
            </p:cNvSpPr>
            <p:nvPr/>
          </p:nvSpPr>
          <p:spPr bwMode="auto">
            <a:xfrm>
              <a:off x="269875" y="306388"/>
              <a:ext cx="2952750" cy="100806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4"/>
            <p:cNvSpPr txBox="1">
              <a:spLocks noChangeArrowheads="1"/>
            </p:cNvSpPr>
            <p:nvPr/>
          </p:nvSpPr>
          <p:spPr bwMode="auto">
            <a:xfrm>
              <a:off x="341313" y="450850"/>
              <a:ext cx="1144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s-ES" b="1"/>
                <a:t>Invariants</a:t>
              </a:r>
            </a:p>
          </p:txBody>
        </p:sp>
        <p:sp>
          <p:nvSpPr>
            <p:cNvPr id="11" name="Text Box 102"/>
            <p:cNvSpPr txBox="1">
              <a:spLocks noChangeArrowheads="1"/>
            </p:cNvSpPr>
            <p:nvPr/>
          </p:nvSpPr>
          <p:spPr bwMode="auto">
            <a:xfrm>
              <a:off x="1489075" y="306388"/>
              <a:ext cx="16621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439863"/>
              <a:r>
                <a:rPr lang="en-US" dirty="0" err="1" smtClean="0"/>
                <a:t>MinBeltLength</a:t>
              </a:r>
              <a:endParaRPr lang="es-ES" dirty="0"/>
            </a:p>
          </p:txBody>
        </p:sp>
        <p:sp>
          <p:nvSpPr>
            <p:cNvPr id="12" name="Text Box 103"/>
            <p:cNvSpPr txBox="1">
              <a:spLocks noChangeArrowheads="1"/>
            </p:cNvSpPr>
            <p:nvPr/>
          </p:nvSpPr>
          <p:spPr bwMode="auto">
            <a:xfrm>
              <a:off x="1489075" y="611188"/>
              <a:ext cx="915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 dirty="0" err="1" smtClean="0"/>
                <a:t>BeltSize</a:t>
              </a:r>
              <a:endParaRPr lang="es-ES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276600" y="1676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2895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04800" y="1143000"/>
            <a:ext cx="4343400" cy="2438400"/>
            <a:chOff x="304800" y="1143000"/>
            <a:chExt cx="4267200" cy="243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149600" y="1143000"/>
              <a:ext cx="0" cy="1371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04800" y="2514600"/>
              <a:ext cx="2844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800" y="2514600"/>
              <a:ext cx="0" cy="1066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4800" y="3581400"/>
              <a:ext cx="4267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572000" y="1143000"/>
              <a:ext cx="0" cy="2438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149600" y="1143000"/>
              <a:ext cx="14224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5181600" y="2286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Submodel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876800" y="228600"/>
            <a:ext cx="0" cy="6400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5833" t="22869" r="50833" b="62162"/>
          <a:stretch>
            <a:fillRect/>
          </a:stretch>
        </p:blipFill>
        <p:spPr bwMode="auto">
          <a:xfrm>
            <a:off x="5257800" y="2438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5181600" y="2514600"/>
            <a:ext cx="39624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8"/>
          <p:cNvGrpSpPr/>
          <p:nvPr/>
        </p:nvGrpSpPr>
        <p:grpSpPr>
          <a:xfrm>
            <a:off x="5410199" y="1371600"/>
            <a:ext cx="2952750" cy="1008062"/>
            <a:chOff x="269875" y="306388"/>
            <a:chExt cx="2952750" cy="1008062"/>
          </a:xfrm>
        </p:grpSpPr>
        <p:sp>
          <p:nvSpPr>
            <p:cNvPr id="28" name="Rectangle 101"/>
            <p:cNvSpPr>
              <a:spLocks noChangeArrowheads="1"/>
            </p:cNvSpPr>
            <p:nvPr/>
          </p:nvSpPr>
          <p:spPr bwMode="auto">
            <a:xfrm>
              <a:off x="269875" y="306388"/>
              <a:ext cx="2952750" cy="100806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04"/>
            <p:cNvSpPr txBox="1">
              <a:spLocks noChangeArrowheads="1"/>
            </p:cNvSpPr>
            <p:nvPr/>
          </p:nvSpPr>
          <p:spPr bwMode="auto">
            <a:xfrm>
              <a:off x="341313" y="450850"/>
              <a:ext cx="1144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s-ES" b="1"/>
                <a:t>Invariants</a:t>
              </a:r>
            </a:p>
          </p:txBody>
        </p:sp>
        <p:sp>
          <p:nvSpPr>
            <p:cNvPr id="30" name="Text Box 102"/>
            <p:cNvSpPr txBox="1">
              <a:spLocks noChangeArrowheads="1"/>
            </p:cNvSpPr>
            <p:nvPr/>
          </p:nvSpPr>
          <p:spPr bwMode="auto">
            <a:xfrm>
              <a:off x="1638300" y="306388"/>
              <a:ext cx="15128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439863"/>
              <a:r>
                <a:rPr lang="en-US" dirty="0" err="1"/>
                <a:t>MinCapacity</a:t>
              </a:r>
              <a:endParaRPr lang="es-ES" dirty="0"/>
            </a:p>
          </p:txBody>
        </p:sp>
        <p:sp>
          <p:nvSpPr>
            <p:cNvPr id="31" name="Text Box 103"/>
            <p:cNvSpPr txBox="1">
              <a:spLocks noChangeArrowheads="1"/>
            </p:cNvSpPr>
            <p:nvPr/>
          </p:nvSpPr>
          <p:spPr bwMode="auto">
            <a:xfrm>
              <a:off x="1617663" y="617538"/>
              <a:ext cx="16049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/>
                <a:t>ValueOfNelems</a:t>
              </a:r>
              <a:endParaRPr lang="es-ES"/>
            </a:p>
          </p:txBody>
        </p:sp>
        <p:sp>
          <p:nvSpPr>
            <p:cNvPr id="32" name="Text Box 103"/>
            <p:cNvSpPr txBox="1">
              <a:spLocks noChangeArrowheads="1"/>
            </p:cNvSpPr>
            <p:nvPr/>
          </p:nvSpPr>
          <p:spPr bwMode="auto">
            <a:xfrm>
              <a:off x="1638300" y="954088"/>
              <a:ext cx="14589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/>
                <a:t>ConveyorSize</a:t>
              </a:r>
              <a:endParaRPr lang="es-E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8153400" y="3200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05400" y="3815477"/>
            <a:ext cx="3810000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  <a:alpha val="14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MinCapacity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self.capacity</a:t>
            </a:r>
            <a:r>
              <a:rPr lang="en-US" dirty="0" smtClean="0"/>
              <a:t> &gt; 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</a:t>
            </a:r>
            <a:r>
              <a:rPr lang="en-US" dirty="0" smtClean="0"/>
              <a:t> inv </a:t>
            </a:r>
            <a:r>
              <a:rPr lang="en-US" b="1" dirty="0" err="1" smtClean="0"/>
              <a:t>ValueOfNelems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self.piece</a:t>
            </a:r>
            <a:r>
              <a:rPr lang="en-US" dirty="0" smtClean="0"/>
              <a:t>-&gt;size()=</a:t>
            </a:r>
            <a:r>
              <a:rPr lang="en-US" dirty="0" err="1" smtClean="0"/>
              <a:t>self.nelems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ConveyorSize</a:t>
            </a:r>
            <a:r>
              <a:rPr lang="en-US" b="1" dirty="0" smtClean="0"/>
              <a:t>: </a:t>
            </a:r>
            <a:r>
              <a:rPr lang="en-US" dirty="0" smtClean="0"/>
              <a:t>Conveyor::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()-&gt;size()&gt;0</a:t>
            </a:r>
          </a:p>
          <a:p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76600" y="30480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2"/>
          </p:cNvCxnSpPr>
          <p:nvPr/>
        </p:nvCxnSpPr>
        <p:spPr>
          <a:xfrm>
            <a:off x="7162800" y="3581400"/>
            <a:ext cx="7620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940158" y="2640169"/>
            <a:ext cx="3756338" cy="276895"/>
          </a:xfrm>
          <a:custGeom>
            <a:avLst/>
            <a:gdLst>
              <a:gd name="connsiteX0" fmla="*/ 0 w 3756338"/>
              <a:gd name="connsiteY0" fmla="*/ 0 h 276895"/>
              <a:gd name="connsiteX1" fmla="*/ 1275008 w 3756338"/>
              <a:gd name="connsiteY1" fmla="*/ 12879 h 276895"/>
              <a:gd name="connsiteX2" fmla="*/ 25757 w 3756338"/>
              <a:gd name="connsiteY2" fmla="*/ 218941 h 276895"/>
              <a:gd name="connsiteX3" fmla="*/ 1210614 w 3756338"/>
              <a:gd name="connsiteY3" fmla="*/ 257577 h 276895"/>
              <a:gd name="connsiteX4" fmla="*/ 3528811 w 3756338"/>
              <a:gd name="connsiteY4" fmla="*/ 257577 h 276895"/>
              <a:gd name="connsiteX5" fmla="*/ 2575774 w 3756338"/>
              <a:gd name="connsiteY5" fmla="*/ 141668 h 27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6338" h="276895">
                <a:moveTo>
                  <a:pt x="0" y="0"/>
                </a:moveTo>
                <a:lnTo>
                  <a:pt x="1275008" y="12879"/>
                </a:lnTo>
                <a:cubicBezTo>
                  <a:pt x="1279301" y="49369"/>
                  <a:pt x="36489" y="178158"/>
                  <a:pt x="25757" y="218941"/>
                </a:cubicBezTo>
                <a:cubicBezTo>
                  <a:pt x="15025" y="259724"/>
                  <a:pt x="626772" y="251138"/>
                  <a:pt x="1210614" y="257577"/>
                </a:cubicBezTo>
                <a:cubicBezTo>
                  <a:pt x="1794456" y="264016"/>
                  <a:pt x="3301284" y="276895"/>
                  <a:pt x="3528811" y="257577"/>
                </a:cubicBezTo>
                <a:cubicBezTo>
                  <a:pt x="3756338" y="238259"/>
                  <a:pt x="3166056" y="189963"/>
                  <a:pt x="2575774" y="141668"/>
                </a:cubicBezTo>
              </a:path>
            </a:pathLst>
          </a:cu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066800" y="2667000"/>
            <a:ext cx="3756338" cy="276895"/>
          </a:xfrm>
          <a:custGeom>
            <a:avLst/>
            <a:gdLst>
              <a:gd name="connsiteX0" fmla="*/ 0 w 3756338"/>
              <a:gd name="connsiteY0" fmla="*/ 0 h 276895"/>
              <a:gd name="connsiteX1" fmla="*/ 1275008 w 3756338"/>
              <a:gd name="connsiteY1" fmla="*/ 12879 h 276895"/>
              <a:gd name="connsiteX2" fmla="*/ 25757 w 3756338"/>
              <a:gd name="connsiteY2" fmla="*/ 218941 h 276895"/>
              <a:gd name="connsiteX3" fmla="*/ 1210614 w 3756338"/>
              <a:gd name="connsiteY3" fmla="*/ 257577 h 276895"/>
              <a:gd name="connsiteX4" fmla="*/ 3528811 w 3756338"/>
              <a:gd name="connsiteY4" fmla="*/ 257577 h 276895"/>
              <a:gd name="connsiteX5" fmla="*/ 2575774 w 3756338"/>
              <a:gd name="connsiteY5" fmla="*/ 141668 h 27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6338" h="276895">
                <a:moveTo>
                  <a:pt x="0" y="0"/>
                </a:moveTo>
                <a:lnTo>
                  <a:pt x="1275008" y="12879"/>
                </a:lnTo>
                <a:cubicBezTo>
                  <a:pt x="1279301" y="49369"/>
                  <a:pt x="36489" y="178158"/>
                  <a:pt x="25757" y="218941"/>
                </a:cubicBezTo>
                <a:cubicBezTo>
                  <a:pt x="15025" y="259724"/>
                  <a:pt x="626772" y="251138"/>
                  <a:pt x="1210614" y="257577"/>
                </a:cubicBezTo>
                <a:cubicBezTo>
                  <a:pt x="1794456" y="264016"/>
                  <a:pt x="3301284" y="276895"/>
                  <a:pt x="3528811" y="257577"/>
                </a:cubicBezTo>
                <a:cubicBezTo>
                  <a:pt x="3756338" y="238259"/>
                  <a:pt x="3166056" y="189963"/>
                  <a:pt x="2575774" y="141668"/>
                </a:cubicBezTo>
              </a:path>
            </a:pathLst>
          </a:cu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01295E-7 L 0.50295 0.013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Disjoint Slicing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2484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D529B-A61F-4C4F-8699-68FA664253F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953000"/>
            <a:ext cx="31242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  <a:alpha val="14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BeltLength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self.length</a:t>
            </a:r>
            <a:r>
              <a:rPr lang="en-US" dirty="0" smtClean="0"/>
              <a:t>&gt;10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BeltSize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Belt::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()-&gt;size()&gt;2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rot="21415344">
            <a:off x="1600200" y="3581400"/>
            <a:ext cx="639096" cy="1295399"/>
          </a:xfrm>
          <a:custGeom>
            <a:avLst/>
            <a:gdLst>
              <a:gd name="connsiteX0" fmla="*/ 294967 w 1096296"/>
              <a:gd name="connsiteY0" fmla="*/ 0 h 2625213"/>
              <a:gd name="connsiteX1" fmla="*/ 1047135 w 1096296"/>
              <a:gd name="connsiteY1" fmla="*/ 1106129 h 2625213"/>
              <a:gd name="connsiteX2" fmla="*/ 0 w 1096296"/>
              <a:gd name="connsiteY2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296" h="2625213">
                <a:moveTo>
                  <a:pt x="294967" y="0"/>
                </a:moveTo>
                <a:cubicBezTo>
                  <a:pt x="695631" y="334297"/>
                  <a:pt x="1096296" y="668594"/>
                  <a:pt x="1047135" y="1106129"/>
                </a:cubicBezTo>
                <a:cubicBezTo>
                  <a:pt x="997974" y="1543664"/>
                  <a:pt x="498987" y="2084438"/>
                  <a:pt x="0" y="262521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833" r="51667" b="62162"/>
          <a:stretch>
            <a:fillRect/>
          </a:stretch>
        </p:blipFill>
        <p:spPr bwMode="auto">
          <a:xfrm>
            <a:off x="381000" y="12192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6200" y="1371600"/>
            <a:ext cx="2952750" cy="1008062"/>
            <a:chOff x="269875" y="306388"/>
            <a:chExt cx="2952750" cy="1008062"/>
          </a:xfrm>
        </p:grpSpPr>
        <p:sp>
          <p:nvSpPr>
            <p:cNvPr id="11" name="Rectangle 101"/>
            <p:cNvSpPr>
              <a:spLocks noChangeArrowheads="1"/>
            </p:cNvSpPr>
            <p:nvPr/>
          </p:nvSpPr>
          <p:spPr bwMode="auto">
            <a:xfrm>
              <a:off x="269875" y="306388"/>
              <a:ext cx="2952750" cy="100806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4"/>
            <p:cNvSpPr txBox="1">
              <a:spLocks noChangeArrowheads="1"/>
            </p:cNvSpPr>
            <p:nvPr/>
          </p:nvSpPr>
          <p:spPr bwMode="auto">
            <a:xfrm>
              <a:off x="341313" y="450850"/>
              <a:ext cx="1144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s-ES" b="1"/>
                <a:t>Invariants</a:t>
              </a:r>
            </a:p>
          </p:txBody>
        </p:sp>
        <p:sp>
          <p:nvSpPr>
            <p:cNvPr id="13" name="Text Box 102"/>
            <p:cNvSpPr txBox="1">
              <a:spLocks noChangeArrowheads="1"/>
            </p:cNvSpPr>
            <p:nvPr/>
          </p:nvSpPr>
          <p:spPr bwMode="auto">
            <a:xfrm>
              <a:off x="1489075" y="306388"/>
              <a:ext cx="16621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439863"/>
              <a:r>
                <a:rPr lang="en-US" dirty="0" err="1" smtClean="0"/>
                <a:t>MinBeltLength</a:t>
              </a:r>
              <a:endParaRPr lang="es-ES" dirty="0"/>
            </a:p>
          </p:txBody>
        </p:sp>
        <p:sp>
          <p:nvSpPr>
            <p:cNvPr id="14" name="Text Box 103"/>
            <p:cNvSpPr txBox="1">
              <a:spLocks noChangeArrowheads="1"/>
            </p:cNvSpPr>
            <p:nvPr/>
          </p:nvSpPr>
          <p:spPr bwMode="auto">
            <a:xfrm>
              <a:off x="1489075" y="611188"/>
              <a:ext cx="915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 dirty="0" err="1" smtClean="0"/>
                <a:t>BeltSize</a:t>
              </a:r>
              <a:endParaRPr lang="es-ES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276600" y="1676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2895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04800" y="1143000"/>
            <a:ext cx="4343400" cy="2438400"/>
            <a:chOff x="304800" y="1143000"/>
            <a:chExt cx="4267200" cy="2438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149600" y="1143000"/>
              <a:ext cx="0" cy="1371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04800" y="2514600"/>
              <a:ext cx="2844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4800" y="2514600"/>
              <a:ext cx="0" cy="1066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4800" y="3581400"/>
              <a:ext cx="4267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572000" y="1143000"/>
              <a:ext cx="0" cy="2438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49600" y="1143000"/>
              <a:ext cx="14224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5833" t="22869" r="50833" b="62162"/>
          <a:stretch>
            <a:fillRect/>
          </a:stretch>
        </p:blipFill>
        <p:spPr bwMode="auto">
          <a:xfrm>
            <a:off x="5257800" y="25146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5181600" y="2514600"/>
            <a:ext cx="39624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8"/>
          <p:cNvGrpSpPr/>
          <p:nvPr/>
        </p:nvGrpSpPr>
        <p:grpSpPr>
          <a:xfrm>
            <a:off x="5410199" y="1371600"/>
            <a:ext cx="2952750" cy="1008062"/>
            <a:chOff x="269875" y="306388"/>
            <a:chExt cx="2952750" cy="1008062"/>
          </a:xfrm>
        </p:grpSpPr>
        <p:sp>
          <p:nvSpPr>
            <p:cNvPr id="29" name="Rectangle 101"/>
            <p:cNvSpPr>
              <a:spLocks noChangeArrowheads="1"/>
            </p:cNvSpPr>
            <p:nvPr/>
          </p:nvSpPr>
          <p:spPr bwMode="auto">
            <a:xfrm>
              <a:off x="269875" y="306388"/>
              <a:ext cx="2952750" cy="100806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04"/>
            <p:cNvSpPr txBox="1">
              <a:spLocks noChangeArrowheads="1"/>
            </p:cNvSpPr>
            <p:nvPr/>
          </p:nvSpPr>
          <p:spPr bwMode="auto">
            <a:xfrm>
              <a:off x="341313" y="450850"/>
              <a:ext cx="1144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s-ES" b="1"/>
                <a:t>Invariants</a:t>
              </a:r>
            </a:p>
          </p:txBody>
        </p:sp>
        <p:sp>
          <p:nvSpPr>
            <p:cNvPr id="31" name="Text Box 102"/>
            <p:cNvSpPr txBox="1">
              <a:spLocks noChangeArrowheads="1"/>
            </p:cNvSpPr>
            <p:nvPr/>
          </p:nvSpPr>
          <p:spPr bwMode="auto">
            <a:xfrm>
              <a:off x="1638300" y="306388"/>
              <a:ext cx="15128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439863"/>
              <a:r>
                <a:rPr lang="en-US" dirty="0" err="1"/>
                <a:t>MinCapacity</a:t>
              </a:r>
              <a:endParaRPr lang="es-ES" dirty="0"/>
            </a:p>
          </p:txBody>
        </p:sp>
        <p:sp>
          <p:nvSpPr>
            <p:cNvPr id="32" name="Text Box 103"/>
            <p:cNvSpPr txBox="1">
              <a:spLocks noChangeArrowheads="1"/>
            </p:cNvSpPr>
            <p:nvPr/>
          </p:nvSpPr>
          <p:spPr bwMode="auto">
            <a:xfrm>
              <a:off x="1617663" y="617538"/>
              <a:ext cx="16049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/>
                <a:t>ValueOfNelems</a:t>
              </a:r>
              <a:endParaRPr lang="es-ES"/>
            </a:p>
          </p:txBody>
        </p:sp>
        <p:sp>
          <p:nvSpPr>
            <p:cNvPr id="33" name="Text Box 103"/>
            <p:cNvSpPr txBox="1">
              <a:spLocks noChangeArrowheads="1"/>
            </p:cNvSpPr>
            <p:nvPr/>
          </p:nvSpPr>
          <p:spPr bwMode="auto">
            <a:xfrm>
              <a:off x="1638300" y="954088"/>
              <a:ext cx="14589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/>
                <a:t>ConveyorSize</a:t>
              </a:r>
              <a:endParaRPr lang="es-ES"/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8153400" y="3276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05400" y="3815477"/>
            <a:ext cx="3810000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  <a:alpha val="14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MinCapacity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self.capacity</a:t>
            </a:r>
            <a:r>
              <a:rPr lang="en-US" dirty="0" smtClean="0"/>
              <a:t> &gt; 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</a:t>
            </a:r>
            <a:r>
              <a:rPr lang="en-US" dirty="0" smtClean="0"/>
              <a:t> inv </a:t>
            </a:r>
            <a:r>
              <a:rPr lang="en-US" b="1" dirty="0" err="1" smtClean="0"/>
              <a:t>ValueOfNelems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self.piece</a:t>
            </a:r>
            <a:r>
              <a:rPr lang="en-US" dirty="0" smtClean="0"/>
              <a:t>-&gt;size()=</a:t>
            </a:r>
            <a:r>
              <a:rPr lang="en-US" dirty="0" err="1" smtClean="0"/>
              <a:t>self.nelems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ConveyorSize</a:t>
            </a:r>
            <a:r>
              <a:rPr lang="en-US" b="1" dirty="0" smtClean="0"/>
              <a:t>: </a:t>
            </a:r>
            <a:r>
              <a:rPr lang="en-US" dirty="0" smtClean="0"/>
              <a:t>Conveyor::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()-&gt;size()&gt;0</a:t>
            </a:r>
          </a:p>
          <a:p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76600" y="30480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2"/>
          </p:cNvCxnSpPr>
          <p:nvPr/>
        </p:nvCxnSpPr>
        <p:spPr>
          <a:xfrm>
            <a:off x="7162800" y="3581400"/>
            <a:ext cx="7620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940158" y="2640169"/>
            <a:ext cx="3756338" cy="276895"/>
          </a:xfrm>
          <a:custGeom>
            <a:avLst/>
            <a:gdLst>
              <a:gd name="connsiteX0" fmla="*/ 0 w 3756338"/>
              <a:gd name="connsiteY0" fmla="*/ 0 h 276895"/>
              <a:gd name="connsiteX1" fmla="*/ 1275008 w 3756338"/>
              <a:gd name="connsiteY1" fmla="*/ 12879 h 276895"/>
              <a:gd name="connsiteX2" fmla="*/ 25757 w 3756338"/>
              <a:gd name="connsiteY2" fmla="*/ 218941 h 276895"/>
              <a:gd name="connsiteX3" fmla="*/ 1210614 w 3756338"/>
              <a:gd name="connsiteY3" fmla="*/ 257577 h 276895"/>
              <a:gd name="connsiteX4" fmla="*/ 3528811 w 3756338"/>
              <a:gd name="connsiteY4" fmla="*/ 257577 h 276895"/>
              <a:gd name="connsiteX5" fmla="*/ 2575774 w 3756338"/>
              <a:gd name="connsiteY5" fmla="*/ 141668 h 27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6338" h="276895">
                <a:moveTo>
                  <a:pt x="0" y="0"/>
                </a:moveTo>
                <a:lnTo>
                  <a:pt x="1275008" y="12879"/>
                </a:lnTo>
                <a:cubicBezTo>
                  <a:pt x="1279301" y="49369"/>
                  <a:pt x="36489" y="178158"/>
                  <a:pt x="25757" y="218941"/>
                </a:cubicBezTo>
                <a:cubicBezTo>
                  <a:pt x="15025" y="259724"/>
                  <a:pt x="626772" y="251138"/>
                  <a:pt x="1210614" y="257577"/>
                </a:cubicBezTo>
                <a:cubicBezTo>
                  <a:pt x="1794456" y="264016"/>
                  <a:pt x="3301284" y="276895"/>
                  <a:pt x="3528811" y="257577"/>
                </a:cubicBezTo>
                <a:cubicBezTo>
                  <a:pt x="3756338" y="238259"/>
                  <a:pt x="3166056" y="189963"/>
                  <a:pt x="2575774" y="141668"/>
                </a:cubicBezTo>
              </a:path>
            </a:pathLst>
          </a:cu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87662" y="2743200"/>
            <a:ext cx="3756338" cy="276895"/>
          </a:xfrm>
          <a:custGeom>
            <a:avLst/>
            <a:gdLst>
              <a:gd name="connsiteX0" fmla="*/ 0 w 3756338"/>
              <a:gd name="connsiteY0" fmla="*/ 0 h 276895"/>
              <a:gd name="connsiteX1" fmla="*/ 1275008 w 3756338"/>
              <a:gd name="connsiteY1" fmla="*/ 12879 h 276895"/>
              <a:gd name="connsiteX2" fmla="*/ 25757 w 3756338"/>
              <a:gd name="connsiteY2" fmla="*/ 218941 h 276895"/>
              <a:gd name="connsiteX3" fmla="*/ 1210614 w 3756338"/>
              <a:gd name="connsiteY3" fmla="*/ 257577 h 276895"/>
              <a:gd name="connsiteX4" fmla="*/ 3528811 w 3756338"/>
              <a:gd name="connsiteY4" fmla="*/ 257577 h 276895"/>
              <a:gd name="connsiteX5" fmla="*/ 2575774 w 3756338"/>
              <a:gd name="connsiteY5" fmla="*/ 141668 h 27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6338" h="276895">
                <a:moveTo>
                  <a:pt x="0" y="0"/>
                </a:moveTo>
                <a:lnTo>
                  <a:pt x="1275008" y="12879"/>
                </a:lnTo>
                <a:cubicBezTo>
                  <a:pt x="1279301" y="49369"/>
                  <a:pt x="36489" y="178158"/>
                  <a:pt x="25757" y="218941"/>
                </a:cubicBezTo>
                <a:cubicBezTo>
                  <a:pt x="15025" y="259724"/>
                  <a:pt x="626772" y="251138"/>
                  <a:pt x="1210614" y="257577"/>
                </a:cubicBezTo>
                <a:cubicBezTo>
                  <a:pt x="1794456" y="264016"/>
                  <a:pt x="3301284" y="276895"/>
                  <a:pt x="3528811" y="257577"/>
                </a:cubicBezTo>
                <a:cubicBezTo>
                  <a:pt x="3756338" y="238259"/>
                  <a:pt x="3166056" y="189963"/>
                  <a:pt x="2575774" y="141668"/>
                </a:cubicBezTo>
              </a:path>
            </a:pathLst>
          </a:cu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94E-6 L -0.53334 -2.4699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Disjoint Slicing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2484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D529B-A61F-4C4F-8699-68FA664253F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833" r="51667" b="62162"/>
          <a:stretch>
            <a:fillRect/>
          </a:stretch>
        </p:blipFill>
        <p:spPr bwMode="auto">
          <a:xfrm>
            <a:off x="381000" y="12192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/>
          <p:nvPr/>
        </p:nvGrpSpPr>
        <p:grpSpPr>
          <a:xfrm>
            <a:off x="76200" y="990600"/>
            <a:ext cx="2952750" cy="1389062"/>
            <a:chOff x="269875" y="-74612"/>
            <a:chExt cx="2952750" cy="1389062"/>
          </a:xfrm>
        </p:grpSpPr>
        <p:sp>
          <p:nvSpPr>
            <p:cNvPr id="11" name="Rectangle 101"/>
            <p:cNvSpPr>
              <a:spLocks noChangeArrowheads="1"/>
            </p:cNvSpPr>
            <p:nvPr/>
          </p:nvSpPr>
          <p:spPr bwMode="auto">
            <a:xfrm>
              <a:off x="269875" y="-74612"/>
              <a:ext cx="2952750" cy="138906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4"/>
            <p:cNvSpPr txBox="1">
              <a:spLocks noChangeArrowheads="1"/>
            </p:cNvSpPr>
            <p:nvPr/>
          </p:nvSpPr>
          <p:spPr bwMode="auto">
            <a:xfrm>
              <a:off x="346075" y="-74612"/>
              <a:ext cx="1144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s-ES" b="1" dirty="0" err="1"/>
                <a:t>Invariants</a:t>
              </a:r>
              <a:endParaRPr lang="es-ES" b="1" dirty="0"/>
            </a:p>
          </p:txBody>
        </p:sp>
        <p:sp>
          <p:nvSpPr>
            <p:cNvPr id="13" name="Text Box 102"/>
            <p:cNvSpPr txBox="1">
              <a:spLocks noChangeArrowheads="1"/>
            </p:cNvSpPr>
            <p:nvPr/>
          </p:nvSpPr>
          <p:spPr bwMode="auto">
            <a:xfrm>
              <a:off x="1412875" y="1588"/>
              <a:ext cx="16621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439863"/>
              <a:r>
                <a:rPr lang="en-US" dirty="0" err="1" smtClean="0"/>
                <a:t>MinBeltLength</a:t>
              </a:r>
              <a:endParaRPr lang="es-ES" dirty="0"/>
            </a:p>
          </p:txBody>
        </p:sp>
        <p:sp>
          <p:nvSpPr>
            <p:cNvPr id="14" name="Text Box 103"/>
            <p:cNvSpPr txBox="1">
              <a:spLocks noChangeArrowheads="1"/>
            </p:cNvSpPr>
            <p:nvPr/>
          </p:nvSpPr>
          <p:spPr bwMode="auto">
            <a:xfrm>
              <a:off x="422275" y="306388"/>
              <a:ext cx="915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439863"/>
              <a:r>
                <a:rPr lang="en-US" dirty="0" err="1" smtClean="0"/>
                <a:t>BeltSize</a:t>
              </a:r>
              <a:endParaRPr lang="es-ES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276600" y="1676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2895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6"/>
          <p:cNvGrpSpPr/>
          <p:nvPr/>
        </p:nvGrpSpPr>
        <p:grpSpPr>
          <a:xfrm>
            <a:off x="304800" y="1143000"/>
            <a:ext cx="4343400" cy="2438400"/>
            <a:chOff x="304800" y="1143000"/>
            <a:chExt cx="4267200" cy="2438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149600" y="1143000"/>
              <a:ext cx="0" cy="1371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04800" y="2514600"/>
              <a:ext cx="2844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4800" y="2514600"/>
              <a:ext cx="0" cy="1066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4800" y="3581400"/>
              <a:ext cx="4267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572000" y="1143000"/>
              <a:ext cx="0" cy="2438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49600" y="1143000"/>
              <a:ext cx="14224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02"/>
          <p:cNvSpPr txBox="1">
            <a:spLocks noChangeArrowheads="1"/>
          </p:cNvSpPr>
          <p:nvPr/>
        </p:nvSpPr>
        <p:spPr bwMode="auto">
          <a:xfrm>
            <a:off x="152400" y="1981200"/>
            <a:ext cx="151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439863"/>
            <a:r>
              <a:rPr lang="en-US" dirty="0" err="1"/>
              <a:t>MinCapacity</a:t>
            </a:r>
            <a:endParaRPr lang="es-ES" dirty="0"/>
          </a:p>
        </p:txBody>
      </p:sp>
      <p:sp>
        <p:nvSpPr>
          <p:cNvPr id="32" name="Text Box 103"/>
          <p:cNvSpPr txBox="1">
            <a:spLocks noChangeArrowheads="1"/>
          </p:cNvSpPr>
          <p:nvPr/>
        </p:nvSpPr>
        <p:spPr bwMode="auto">
          <a:xfrm>
            <a:off x="1219200" y="1524000"/>
            <a:ext cx="1604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439863"/>
            <a:r>
              <a:rPr lang="en-US" dirty="0" err="1"/>
              <a:t>ValueOfNelems</a:t>
            </a:r>
            <a:endParaRPr lang="es-ES" dirty="0"/>
          </a:p>
        </p:txBody>
      </p:sp>
      <p:sp>
        <p:nvSpPr>
          <p:cNvPr id="33" name="Text Box 103"/>
          <p:cNvSpPr txBox="1">
            <a:spLocks noChangeArrowheads="1"/>
          </p:cNvSpPr>
          <p:nvPr/>
        </p:nvSpPr>
        <p:spPr bwMode="auto">
          <a:xfrm>
            <a:off x="1447800" y="1905000"/>
            <a:ext cx="1458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439863"/>
            <a:r>
              <a:rPr lang="en-US" dirty="0" err="1"/>
              <a:t>ConveyorSize</a:t>
            </a:r>
            <a:endParaRPr lang="es-ES" dirty="0"/>
          </a:p>
        </p:txBody>
      </p:sp>
      <p:sp>
        <p:nvSpPr>
          <p:cNvPr id="35" name="Rectangle 34"/>
          <p:cNvSpPr/>
          <p:nvPr/>
        </p:nvSpPr>
        <p:spPr>
          <a:xfrm>
            <a:off x="5029200" y="2362200"/>
            <a:ext cx="3810000" cy="42473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  <a:alpha val="14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MinCapacity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self.capacity</a:t>
            </a:r>
            <a:r>
              <a:rPr lang="en-US" dirty="0" smtClean="0"/>
              <a:t> &gt; 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</a:t>
            </a:r>
            <a:r>
              <a:rPr lang="en-US" dirty="0" smtClean="0"/>
              <a:t> inv </a:t>
            </a:r>
            <a:r>
              <a:rPr lang="en-US" b="1" dirty="0" err="1" smtClean="0"/>
              <a:t>ValueOfNelems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self.piece</a:t>
            </a:r>
            <a:r>
              <a:rPr lang="en-US" dirty="0" smtClean="0"/>
              <a:t>-&gt;size()=</a:t>
            </a:r>
            <a:r>
              <a:rPr lang="en-US" dirty="0" err="1" smtClean="0"/>
              <a:t>self.nelems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ConveyorSize</a:t>
            </a:r>
            <a:r>
              <a:rPr lang="en-US" b="1" dirty="0" smtClean="0"/>
              <a:t>: </a:t>
            </a:r>
            <a:r>
              <a:rPr lang="en-US" dirty="0" smtClean="0"/>
              <a:t>Conveyor::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BeltLength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self.length</a:t>
            </a:r>
            <a:r>
              <a:rPr lang="en-US" dirty="0" smtClean="0"/>
              <a:t>&gt;10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BeltSize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Belt::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()-&gt;size()&gt;2</a:t>
            </a:r>
          </a:p>
          <a:p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76600" y="30480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944710" y="3657600"/>
            <a:ext cx="3065172" cy="1171977"/>
          </a:xfrm>
          <a:custGeom>
            <a:avLst/>
            <a:gdLst>
              <a:gd name="connsiteX0" fmla="*/ 669701 w 3065172"/>
              <a:gd name="connsiteY0" fmla="*/ 0 h 1171977"/>
              <a:gd name="connsiteX1" fmla="*/ 399245 w 3065172"/>
              <a:gd name="connsiteY1" fmla="*/ 862885 h 1171977"/>
              <a:gd name="connsiteX2" fmla="*/ 3065172 w 3065172"/>
              <a:gd name="connsiteY2" fmla="*/ 1171977 h 117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5172" h="1171977">
                <a:moveTo>
                  <a:pt x="669701" y="0"/>
                </a:moveTo>
                <a:cubicBezTo>
                  <a:pt x="334850" y="333778"/>
                  <a:pt x="0" y="667556"/>
                  <a:pt x="399245" y="862885"/>
                </a:cubicBezTo>
                <a:cubicBezTo>
                  <a:pt x="798490" y="1058214"/>
                  <a:pt x="1931831" y="1115095"/>
                  <a:pt x="3065172" y="117197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UMLtoCSP</a:t>
            </a:r>
            <a:r>
              <a:rPr lang="en-US" dirty="0" smtClean="0"/>
              <a:t>(UOST)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789" y="1143000"/>
            <a:ext cx="8623611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Slicing (Demo)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763000" cy="5167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5600" y="3048000"/>
            <a:ext cx="8382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1" y="6356350"/>
            <a:ext cx="2133600" cy="365125"/>
          </a:xfrm>
        </p:spPr>
        <p:txBody>
          <a:bodyPr/>
          <a:lstStyle/>
          <a:p>
            <a:fld id="{E86D529B-A61F-4C4F-8699-68FA664253F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4953000"/>
            <a:ext cx="31242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  <a:alpha val="14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BeltLength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self.length</a:t>
            </a:r>
            <a:r>
              <a:rPr lang="en-US" dirty="0" smtClean="0"/>
              <a:t>&gt;10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Belt</a:t>
            </a:r>
            <a:r>
              <a:rPr lang="en-US" dirty="0" smtClean="0"/>
              <a:t> inv </a:t>
            </a:r>
            <a:r>
              <a:rPr lang="en-US" b="1" dirty="0" err="1" smtClean="0"/>
              <a:t>BeltSize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Belt::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()-&gt;size()&gt;2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rot="21415344">
            <a:off x="1600200" y="3581400"/>
            <a:ext cx="639096" cy="1295399"/>
          </a:xfrm>
          <a:custGeom>
            <a:avLst/>
            <a:gdLst>
              <a:gd name="connsiteX0" fmla="*/ 294967 w 1096296"/>
              <a:gd name="connsiteY0" fmla="*/ 0 h 2625213"/>
              <a:gd name="connsiteX1" fmla="*/ 1047135 w 1096296"/>
              <a:gd name="connsiteY1" fmla="*/ 1106129 h 2625213"/>
              <a:gd name="connsiteX2" fmla="*/ 0 w 1096296"/>
              <a:gd name="connsiteY2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296" h="2625213">
                <a:moveTo>
                  <a:pt x="294967" y="0"/>
                </a:moveTo>
                <a:cubicBezTo>
                  <a:pt x="695631" y="334297"/>
                  <a:pt x="1096296" y="668594"/>
                  <a:pt x="1047135" y="1106129"/>
                </a:cubicBezTo>
                <a:cubicBezTo>
                  <a:pt x="997974" y="1543664"/>
                  <a:pt x="498987" y="2084438"/>
                  <a:pt x="0" y="262521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833" r="51667" b="62162"/>
          <a:stretch>
            <a:fillRect/>
          </a:stretch>
        </p:blipFill>
        <p:spPr bwMode="auto">
          <a:xfrm>
            <a:off x="381000" y="19812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76600" y="2438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3657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76800" y="1600200"/>
            <a:ext cx="0" cy="50292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5833" t="24116" r="51666" b="62162"/>
          <a:stretch>
            <a:fillRect/>
          </a:stretch>
        </p:blipFill>
        <p:spPr bwMode="auto">
          <a:xfrm>
            <a:off x="5029200" y="22860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7924800" y="29718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05400" y="3815477"/>
            <a:ext cx="3810000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  <a:alpha val="14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MinCapacity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self.capacity</a:t>
            </a:r>
            <a:r>
              <a:rPr lang="en-US" dirty="0" smtClean="0"/>
              <a:t> &gt; 0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</a:t>
            </a:r>
            <a:r>
              <a:rPr lang="en-US" dirty="0" smtClean="0"/>
              <a:t> inv </a:t>
            </a:r>
            <a:r>
              <a:rPr lang="en-US" b="1" dirty="0" err="1" smtClean="0"/>
              <a:t>ValueOfNelems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self.piece</a:t>
            </a:r>
            <a:r>
              <a:rPr lang="en-US" dirty="0" smtClean="0"/>
              <a:t>-&gt;size()=</a:t>
            </a:r>
            <a:r>
              <a:rPr lang="en-US" dirty="0" err="1" smtClean="0"/>
              <a:t>self.nelems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Conveyor </a:t>
            </a:r>
            <a:r>
              <a:rPr lang="en-US" dirty="0" smtClean="0"/>
              <a:t>inv </a:t>
            </a:r>
            <a:r>
              <a:rPr lang="en-US" b="1" dirty="0" err="1" smtClean="0"/>
              <a:t>ConveyorSize</a:t>
            </a:r>
            <a:r>
              <a:rPr lang="en-US" b="1" dirty="0" smtClean="0"/>
              <a:t>: </a:t>
            </a:r>
            <a:r>
              <a:rPr lang="en-US" dirty="0" smtClean="0"/>
              <a:t>Conveyor::</a:t>
            </a:r>
            <a:r>
              <a:rPr lang="en-US" dirty="0" err="1" smtClean="0"/>
              <a:t>allInstances</a:t>
            </a:r>
            <a:r>
              <a:rPr lang="en-US" dirty="0" smtClean="0"/>
              <a:t>()-&gt;size()&gt;0</a:t>
            </a:r>
          </a:p>
          <a:p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76600" y="38100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Non-disjoint Slicing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 rot="21415344">
            <a:off x="6371126" y="2909300"/>
            <a:ext cx="639096" cy="840393"/>
          </a:xfrm>
          <a:custGeom>
            <a:avLst/>
            <a:gdLst>
              <a:gd name="connsiteX0" fmla="*/ 294967 w 1096296"/>
              <a:gd name="connsiteY0" fmla="*/ 0 h 2625213"/>
              <a:gd name="connsiteX1" fmla="*/ 1047135 w 1096296"/>
              <a:gd name="connsiteY1" fmla="*/ 1106129 h 2625213"/>
              <a:gd name="connsiteX2" fmla="*/ 0 w 1096296"/>
              <a:gd name="connsiteY2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296" h="2625213">
                <a:moveTo>
                  <a:pt x="294967" y="0"/>
                </a:moveTo>
                <a:cubicBezTo>
                  <a:pt x="695631" y="334297"/>
                  <a:pt x="1096296" y="668594"/>
                  <a:pt x="1047135" y="1106129"/>
                </a:cubicBezTo>
                <a:cubicBezTo>
                  <a:pt x="997974" y="1543664"/>
                  <a:pt x="498987" y="2084438"/>
                  <a:pt x="0" y="262521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57200" y="1295400"/>
            <a:ext cx="2895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Submodel</a:t>
            </a:r>
            <a:r>
              <a:rPr lang="en-US" sz="3600" dirty="0" smtClean="0"/>
              <a:t> 1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5486400" y="1258669"/>
            <a:ext cx="2895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Submodel</a:t>
            </a:r>
            <a:r>
              <a:rPr lang="en-US" sz="3600" dirty="0" smtClean="0"/>
              <a:t> 2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Non-disjoint Slicing (Demo)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18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400" y="3048000"/>
            <a:ext cx="10668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Verification is essential at earlier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85800" y="2255838"/>
            <a:ext cx="7704138" cy="338296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919413" y="3000375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919413" y="5232400"/>
            <a:ext cx="4967287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6975" y="540067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latin typeface="Comic Sans MS" pitchFamily="66" charset="0"/>
              </a:rPr>
              <a:t>Software life cycle</a:t>
            </a:r>
            <a:endParaRPr lang="es-ES">
              <a:latin typeface="Comic Sans MS" pitchFamily="66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0263" y="2878137"/>
            <a:ext cx="1800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>
                <a:latin typeface="Comic Sans MS" pitchFamily="66" charset="0"/>
              </a:rPr>
              <a:t>Defect </a:t>
            </a:r>
            <a:br>
              <a:rPr lang="es-ES_tradnl">
                <a:latin typeface="Comic Sans MS" pitchFamily="66" charset="0"/>
              </a:rPr>
            </a:br>
            <a:r>
              <a:rPr lang="es-ES_tradnl">
                <a:latin typeface="Comic Sans MS" pitchFamily="66" charset="0"/>
              </a:rPr>
              <a:t>correction</a:t>
            </a:r>
            <a:br>
              <a:rPr lang="es-ES_tradnl">
                <a:latin typeface="Comic Sans MS" pitchFamily="66" charset="0"/>
              </a:rPr>
            </a:br>
            <a:r>
              <a:rPr lang="es-ES_tradnl">
                <a:latin typeface="Comic Sans MS" pitchFamily="66" charset="0"/>
              </a:rPr>
              <a:t> cost</a:t>
            </a:r>
            <a:endParaRPr lang="es-ES">
              <a:latin typeface="Comic Sans MS" pitchFamily="66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917825" y="3049587"/>
            <a:ext cx="4532313" cy="2144713"/>
          </a:xfrm>
          <a:custGeom>
            <a:avLst/>
            <a:gdLst/>
            <a:ahLst/>
            <a:cxnLst>
              <a:cxn ang="0">
                <a:pos x="0" y="1351"/>
              </a:cxn>
              <a:cxn ang="0">
                <a:pos x="1328" y="1271"/>
              </a:cxn>
              <a:cxn ang="0">
                <a:pos x="2087" y="905"/>
              </a:cxn>
              <a:cxn ang="0">
                <a:pos x="2855" y="0"/>
              </a:cxn>
            </a:cxnLst>
            <a:rect l="0" t="0" r="r" b="b"/>
            <a:pathLst>
              <a:path w="2855" h="1351">
                <a:moveTo>
                  <a:pt x="0" y="1351"/>
                </a:moveTo>
                <a:cubicBezTo>
                  <a:pt x="221" y="1338"/>
                  <a:pt x="980" y="1345"/>
                  <a:pt x="1328" y="1271"/>
                </a:cubicBezTo>
                <a:cubicBezTo>
                  <a:pt x="1676" y="1197"/>
                  <a:pt x="1833" y="1117"/>
                  <a:pt x="2087" y="905"/>
                </a:cubicBezTo>
                <a:cubicBezTo>
                  <a:pt x="2341" y="693"/>
                  <a:pt x="2695" y="189"/>
                  <a:pt x="2855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5827693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s-ES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Our</a:t>
            </a:r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Research</a:t>
            </a:r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is</a:t>
            </a:r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based</a:t>
            </a:r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on</a:t>
            </a:r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Verification</a:t>
            </a:r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Process</a:t>
            </a:r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of UML/OCL </a:t>
            </a:r>
            <a:r>
              <a:rPr lang="es-ES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Class</a:t>
            </a:r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Models</a:t>
            </a:r>
            <a:r>
              <a:rPr lang="es-E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Feedback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Unsatisfiable</a:t>
            </a:r>
            <a:r>
              <a:rPr lang="en-US" dirty="0" smtClean="0"/>
              <a:t> </a:t>
            </a:r>
            <a:r>
              <a:rPr lang="en-US" dirty="0" err="1" smtClean="0"/>
              <a:t>Submodel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Specific constraint(s)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Feedback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fig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686799" cy="3886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Coach (Feedback)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6850"/>
            <a:ext cx="9144000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Coach (Feedback)</a:t>
            </a:r>
            <a:endParaRPr lang="en-US" dirty="0"/>
          </a:p>
        </p:txBody>
      </p:sp>
      <p:pic>
        <p:nvPicPr>
          <p:cNvPr id="6" name="Picture 5" descr="s1.png"/>
          <p:cNvPicPr>
            <a:picLocks noChangeAspect="1"/>
          </p:cNvPicPr>
          <p:nvPr/>
        </p:nvPicPr>
        <p:blipFill>
          <a:blip r:embed="rId2" cstate="print">
            <a:lum bright="69000"/>
          </a:blip>
          <a:stretch>
            <a:fillRect/>
          </a:stretch>
        </p:blipFill>
        <p:spPr>
          <a:xfrm>
            <a:off x="0" y="1466850"/>
            <a:ext cx="9144000" cy="501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Coach </a:t>
            </a:r>
            <a:r>
              <a:rPr lang="en-US" dirty="0" smtClean="0"/>
              <a:t> inv </a:t>
            </a:r>
            <a:r>
              <a:rPr lang="en-US" b="1" dirty="0" err="1" smtClean="0"/>
              <a:t>MinCoachSize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Coach::</a:t>
            </a:r>
            <a:r>
              <a:rPr lang="en-US" dirty="0" err="1" smtClean="0"/>
              <a:t>allInstances</a:t>
            </a:r>
            <a:r>
              <a:rPr lang="en-US" dirty="0" smtClean="0"/>
              <a:t>()-&gt;</a:t>
            </a:r>
            <a:r>
              <a:rPr lang="en-US" dirty="0" err="1" smtClean="0"/>
              <a:t>forAll</a:t>
            </a:r>
            <a:r>
              <a:rPr lang="en-US" dirty="0" smtClean="0"/>
              <a:t>(</a:t>
            </a:r>
            <a:r>
              <a:rPr lang="en-US" dirty="0" err="1" smtClean="0"/>
              <a:t>a|a.noOfSeats</a:t>
            </a:r>
            <a:r>
              <a:rPr lang="en-US" dirty="0" smtClean="0"/>
              <a:t>&gt;10)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Person </a:t>
            </a:r>
            <a:r>
              <a:rPr lang="en-US" dirty="0" smtClean="0"/>
              <a:t>inv </a:t>
            </a:r>
            <a:r>
              <a:rPr lang="en-US" b="1" dirty="0" err="1" smtClean="0"/>
              <a:t>PersonSize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Person::</a:t>
            </a:r>
            <a:r>
              <a:rPr lang="en-US" dirty="0" err="1" smtClean="0"/>
              <a:t>allInstances</a:t>
            </a:r>
            <a:r>
              <a:rPr lang="en-US" dirty="0" smtClean="0"/>
              <a:t>()-&gt;size()= 7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Trip</a:t>
            </a:r>
            <a:r>
              <a:rPr lang="en-US" dirty="0" smtClean="0"/>
              <a:t> inv </a:t>
            </a:r>
            <a:r>
              <a:rPr lang="en-US" b="1" dirty="0" err="1" smtClean="0"/>
              <a:t>idUnique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Trip::</a:t>
            </a:r>
            <a:r>
              <a:rPr lang="en-US" dirty="0" err="1" smtClean="0"/>
              <a:t>allInstances</a:t>
            </a:r>
            <a:r>
              <a:rPr lang="en-US" dirty="0" smtClean="0"/>
              <a:t>()-&gt;</a:t>
            </a:r>
            <a:r>
              <a:rPr lang="en-US" dirty="0" err="1" smtClean="0"/>
              <a:t>isUnique</a:t>
            </a:r>
            <a:r>
              <a:rPr lang="en-US" dirty="0" smtClean="0"/>
              <a:t>(</a:t>
            </a:r>
            <a:r>
              <a:rPr lang="en-US" dirty="0" err="1" smtClean="0"/>
              <a:t>a|a.id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Person</a:t>
            </a:r>
            <a:r>
              <a:rPr lang="en-US" dirty="0" smtClean="0"/>
              <a:t> inv </a:t>
            </a:r>
            <a:r>
              <a:rPr lang="en-US" b="1" dirty="0" err="1" smtClean="0"/>
              <a:t>PersonsTicket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Person::</a:t>
            </a:r>
            <a:r>
              <a:rPr lang="en-US" dirty="0" err="1" smtClean="0"/>
              <a:t>allInstances</a:t>
            </a:r>
            <a:r>
              <a:rPr lang="en-US" dirty="0" smtClean="0"/>
              <a:t>()-&gt;</a:t>
            </a:r>
            <a:r>
              <a:rPr lang="en-US" dirty="0" err="1" smtClean="0"/>
              <a:t>isUnique</a:t>
            </a:r>
            <a:r>
              <a:rPr lang="en-US" dirty="0" smtClean="0"/>
              <a:t> (</a:t>
            </a:r>
            <a:r>
              <a:rPr lang="en-US" dirty="0" err="1" smtClean="0"/>
              <a:t>t|t.tickets.number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Department</a:t>
            </a:r>
            <a:r>
              <a:rPr lang="en-US" dirty="0" smtClean="0"/>
              <a:t> inv </a:t>
            </a:r>
            <a:r>
              <a:rPr lang="en-US" b="1" dirty="0" err="1" smtClean="0"/>
              <a:t>DeptartmentSize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Department::</a:t>
            </a:r>
            <a:r>
              <a:rPr lang="en-US" dirty="0" err="1" smtClean="0"/>
              <a:t>allInstances</a:t>
            </a:r>
            <a:r>
              <a:rPr lang="en-US" dirty="0" smtClean="0"/>
              <a:t>()-&gt;size()= 1</a:t>
            </a:r>
          </a:p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Employee </a:t>
            </a:r>
            <a:r>
              <a:rPr lang="en-US" dirty="0" smtClean="0"/>
              <a:t>inv </a:t>
            </a:r>
            <a:r>
              <a:rPr lang="en-US" b="1" dirty="0" err="1" smtClean="0"/>
              <a:t>EmployeeSize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Employee::</a:t>
            </a:r>
            <a:r>
              <a:rPr lang="en-US" dirty="0" err="1" smtClean="0"/>
              <a:t>allInstances</a:t>
            </a:r>
            <a:r>
              <a:rPr lang="en-US" dirty="0" smtClean="0"/>
              <a:t>()-&gt;size()= 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Submodels</a:t>
            </a:r>
            <a:r>
              <a:rPr lang="en-US" dirty="0" smtClean="0"/>
              <a:t> (Non-disjoint)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143000"/>
            <a:ext cx="3505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Submodel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1600" y="1143000"/>
            <a:ext cx="3505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Submodel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9" name="Picture 8" descr="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962525" cy="3000375"/>
          </a:xfrm>
          <a:prstGeom prst="rect">
            <a:avLst/>
          </a:prstGeom>
        </p:spPr>
      </p:pic>
      <p:pic>
        <p:nvPicPr>
          <p:cNvPr id="10" name="Picture 9" descr="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676400"/>
            <a:ext cx="3505200" cy="259080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76200" y="1981200"/>
            <a:ext cx="8153400" cy="2133600"/>
            <a:chOff x="76200" y="1981200"/>
            <a:chExt cx="8153400" cy="2133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286000" y="19812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86000" y="21336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86000" y="22860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22098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6200" y="23622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" y="2514600"/>
              <a:ext cx="1066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200" y="26670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" y="28194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" y="29718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57400" y="37338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57400" y="38862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7400" y="39624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38600" y="39624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38600" y="41148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562600" y="21336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486400" y="22860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67600" y="373380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5334000" y="1447800"/>
            <a:ext cx="0" cy="304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648200"/>
            <a:ext cx="4143375" cy="220980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304800" y="5181600"/>
            <a:ext cx="3505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Submodel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419600" y="5257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19600" y="53340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9600" y="5410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19600" y="55626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19600" y="5638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19600" y="57912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629400" y="50292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29400" y="51816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29400" y="5257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43800" y="6400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543800" y="64770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543800" y="65532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86000" y="1828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6200" y="21336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Submodels</a:t>
            </a:r>
            <a:r>
              <a:rPr lang="en-US" dirty="0" smtClean="0"/>
              <a:t> (Non-disjoint)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fld id="{E86D529B-A61F-4C4F-8699-68FA664253F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143000"/>
            <a:ext cx="3505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Submodel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1600" y="1143000"/>
            <a:ext cx="3505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Submodel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9" name="Picture 8" descr="s1.png"/>
          <p:cNvPicPr>
            <a:picLocks noChangeAspect="1"/>
          </p:cNvPicPr>
          <p:nvPr/>
        </p:nvPicPr>
        <p:blipFill>
          <a:blip r:embed="rId2" cstate="print">
            <a:lum bright="72000"/>
          </a:blip>
          <a:stretch>
            <a:fillRect/>
          </a:stretch>
        </p:blipFill>
        <p:spPr>
          <a:xfrm>
            <a:off x="0" y="1524000"/>
            <a:ext cx="4962525" cy="3000375"/>
          </a:xfrm>
          <a:prstGeom prst="rect">
            <a:avLst/>
          </a:prstGeom>
        </p:spPr>
      </p:pic>
      <p:pic>
        <p:nvPicPr>
          <p:cNvPr id="10" name="Picture 9" descr="s2.png"/>
          <p:cNvPicPr>
            <a:picLocks noChangeAspect="1"/>
          </p:cNvPicPr>
          <p:nvPr/>
        </p:nvPicPr>
        <p:blipFill>
          <a:blip r:embed="rId3" cstate="print">
            <a:lum bright="72000"/>
          </a:blip>
          <a:stretch>
            <a:fillRect/>
          </a:stretch>
        </p:blipFill>
        <p:spPr>
          <a:xfrm>
            <a:off x="5334000" y="1676400"/>
            <a:ext cx="3505200" cy="259080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76200" y="1981200"/>
            <a:ext cx="8153400" cy="2133600"/>
            <a:chOff x="76200" y="1981200"/>
            <a:chExt cx="8153400" cy="2133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286000" y="19812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86000" y="21336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86000" y="22860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22098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6200" y="23622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" y="2514600"/>
              <a:ext cx="10668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200" y="26670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" y="28194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" y="29718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57400" y="37338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57400" y="38862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7400" y="39624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38600" y="39624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38600" y="41148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562600" y="21336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486400" y="22860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67600" y="3733800"/>
              <a:ext cx="762000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5334000" y="1447800"/>
            <a:ext cx="0" cy="3048000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3.png"/>
          <p:cNvPicPr>
            <a:picLocks noChangeAspect="1"/>
          </p:cNvPicPr>
          <p:nvPr/>
        </p:nvPicPr>
        <p:blipFill>
          <a:blip r:embed="rId4" cstate="print">
            <a:lum bright="72000"/>
          </a:blip>
          <a:stretch>
            <a:fillRect/>
          </a:stretch>
        </p:blipFill>
        <p:spPr>
          <a:xfrm>
            <a:off x="4343400" y="4648200"/>
            <a:ext cx="4143375" cy="220980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304800" y="5181600"/>
            <a:ext cx="3505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Submodel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419600" y="52578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19600" y="53340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9600" y="5410200"/>
            <a:ext cx="1143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19600" y="55626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19600" y="56388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19600" y="57912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629400" y="50292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29400" y="51816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29400" y="52578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43800" y="64008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543800" y="64770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543800" y="65532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86000" y="18288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6200" y="2133600"/>
            <a:ext cx="76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8600" y="28956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Person</a:t>
            </a:r>
            <a:r>
              <a:rPr lang="en-US" dirty="0" smtClean="0"/>
              <a:t> inv </a:t>
            </a:r>
            <a:r>
              <a:rPr lang="en-US" b="1" dirty="0" err="1" smtClean="0"/>
              <a:t>PersonsTicket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Person::</a:t>
            </a:r>
            <a:r>
              <a:rPr lang="en-US" dirty="0" err="1" smtClean="0"/>
              <a:t>allInstances</a:t>
            </a:r>
            <a:r>
              <a:rPr lang="en-US" dirty="0" smtClean="0"/>
              <a:t>()-&gt;</a:t>
            </a:r>
            <a:r>
              <a:rPr lang="en-US" dirty="0" err="1" smtClean="0"/>
              <a:t>isUnique</a:t>
            </a:r>
            <a:r>
              <a:rPr lang="en-US" dirty="0" smtClean="0"/>
              <a:t> (</a:t>
            </a:r>
            <a:r>
              <a:rPr lang="en-US" dirty="0" err="1" smtClean="0"/>
              <a:t>t|t.tickets.number</a:t>
            </a:r>
            <a:r>
              <a:rPr lang="en-US" dirty="0" smtClean="0"/>
              <a:t>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5600" y="48768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 </a:t>
            </a:r>
            <a:r>
              <a:rPr lang="en-US" b="1" dirty="0" smtClean="0"/>
              <a:t>Coach </a:t>
            </a:r>
            <a:r>
              <a:rPr lang="en-US" dirty="0" smtClean="0"/>
              <a:t> inv </a:t>
            </a:r>
            <a:r>
              <a:rPr lang="en-US" b="1" dirty="0" err="1" smtClean="0"/>
              <a:t>MinCoachSize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Coach::</a:t>
            </a:r>
            <a:r>
              <a:rPr lang="en-US" dirty="0" err="1" smtClean="0"/>
              <a:t>allInstances</a:t>
            </a:r>
            <a:r>
              <a:rPr lang="en-US" dirty="0" smtClean="0"/>
              <a:t>()-&gt;</a:t>
            </a:r>
            <a:r>
              <a:rPr lang="en-US" dirty="0" err="1" smtClean="0"/>
              <a:t>forAll</a:t>
            </a:r>
            <a:r>
              <a:rPr lang="en-US" dirty="0" smtClean="0"/>
              <a:t>(</a:t>
            </a:r>
            <a:r>
              <a:rPr lang="en-US" dirty="0" err="1" smtClean="0"/>
              <a:t>a|a.noOfSeats</a:t>
            </a:r>
            <a:r>
              <a:rPr lang="en-US" dirty="0" smtClean="0"/>
              <a:t>&gt;10)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context </a:t>
            </a:r>
            <a:r>
              <a:rPr lang="en-US" b="1" dirty="0" smtClean="0">
                <a:solidFill>
                  <a:srgbClr val="FF0000"/>
                </a:solidFill>
              </a:rPr>
              <a:t>Person </a:t>
            </a:r>
            <a:r>
              <a:rPr lang="en-US" dirty="0" smtClean="0">
                <a:solidFill>
                  <a:srgbClr val="FF0000"/>
                </a:solidFill>
              </a:rPr>
              <a:t>inv </a:t>
            </a:r>
            <a:r>
              <a:rPr lang="en-US" b="1" dirty="0" err="1" smtClean="0">
                <a:solidFill>
                  <a:srgbClr val="FF0000"/>
                </a:solidFill>
              </a:rPr>
              <a:t>PersonSize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Person::</a:t>
            </a:r>
            <a:r>
              <a:rPr lang="en-US" dirty="0" err="1" smtClean="0">
                <a:solidFill>
                  <a:srgbClr val="FF0000"/>
                </a:solidFill>
              </a:rPr>
              <a:t>allInstances</a:t>
            </a:r>
            <a:r>
              <a:rPr lang="en-US" dirty="0" smtClean="0">
                <a:solidFill>
                  <a:srgbClr val="FF0000"/>
                </a:solidFill>
              </a:rPr>
              <a:t>()-&gt;size()= 7</a:t>
            </a:r>
          </a:p>
          <a:p>
            <a:r>
              <a:rPr lang="en-US" dirty="0" smtClean="0"/>
              <a:t>context </a:t>
            </a:r>
            <a:r>
              <a:rPr lang="en-US" b="1" dirty="0" smtClean="0"/>
              <a:t>Trip</a:t>
            </a:r>
            <a:r>
              <a:rPr lang="en-US" dirty="0" smtClean="0"/>
              <a:t> inv </a:t>
            </a:r>
            <a:r>
              <a:rPr lang="en-US" b="1" dirty="0" err="1" smtClean="0"/>
              <a:t>idUnique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Trip::</a:t>
            </a:r>
            <a:r>
              <a:rPr lang="en-US" dirty="0" err="1" smtClean="0"/>
              <a:t>allInstances</a:t>
            </a:r>
            <a:r>
              <a:rPr lang="en-US" dirty="0" smtClean="0"/>
              <a:t>()-&gt;</a:t>
            </a:r>
            <a:r>
              <a:rPr lang="en-US" dirty="0" err="1" smtClean="0"/>
              <a:t>isUnique</a:t>
            </a:r>
            <a:r>
              <a:rPr lang="en-US" dirty="0" smtClean="0"/>
              <a:t>(</a:t>
            </a:r>
            <a:r>
              <a:rPr lang="en-US" dirty="0" err="1" smtClean="0"/>
              <a:t>a|a.id</a:t>
            </a:r>
            <a:r>
              <a:rPr lang="en-US" dirty="0" smtClean="0"/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86400" y="1854875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context </a:t>
            </a:r>
            <a:r>
              <a:rPr lang="en-US" b="1" dirty="0" smtClean="0"/>
              <a:t>Department</a:t>
            </a:r>
            <a:r>
              <a:rPr lang="en-US" dirty="0" smtClean="0"/>
              <a:t> inv </a:t>
            </a:r>
            <a:r>
              <a:rPr lang="en-US" b="1" dirty="0" err="1" smtClean="0"/>
              <a:t>DeptartmentSize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Department::</a:t>
            </a:r>
            <a:r>
              <a:rPr lang="en-US" dirty="0" err="1" smtClean="0"/>
              <a:t>allInstances</a:t>
            </a:r>
            <a:r>
              <a:rPr lang="en-US" dirty="0" smtClean="0"/>
              <a:t>()-&gt;size()= 1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context </a:t>
            </a:r>
            <a:r>
              <a:rPr lang="en-US" b="1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>
                <a:solidFill>
                  <a:srgbClr val="FF0000"/>
                </a:solidFill>
              </a:rPr>
              <a:t> inv </a:t>
            </a:r>
            <a:r>
              <a:rPr lang="en-US" b="1" dirty="0" err="1" smtClean="0">
                <a:solidFill>
                  <a:srgbClr val="FF0000"/>
                </a:solidFill>
              </a:rPr>
              <a:t>EmployeeSize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Employee::</a:t>
            </a:r>
            <a:r>
              <a:rPr lang="en-US" dirty="0" err="1" smtClean="0">
                <a:solidFill>
                  <a:srgbClr val="FF0000"/>
                </a:solidFill>
              </a:rPr>
              <a:t>allInstances</a:t>
            </a:r>
            <a:r>
              <a:rPr lang="en-US" dirty="0" smtClean="0">
                <a:solidFill>
                  <a:srgbClr val="FF0000"/>
                </a:solidFill>
              </a:rPr>
              <a:t>()-&gt;size()=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4"/>
          <p:cNvSpPr txBox="1">
            <a:spLocks noChangeArrowheads="1"/>
          </p:cNvSpPr>
          <p:nvPr/>
        </p:nvSpPr>
        <p:spPr>
          <a:xfrm>
            <a:off x="228600" y="6019800"/>
            <a:ext cx="8686800" cy="838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8763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 (</a:t>
            </a:r>
            <a:r>
              <a:rPr lang="en-US" dirty="0" err="1" smtClean="0"/>
              <a:t>UMLtoCSP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Results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.png"/>
          <p:cNvPicPr>
            <a:picLocks noChangeAspect="1"/>
          </p:cNvPicPr>
          <p:nvPr/>
        </p:nvPicPr>
        <p:blipFill>
          <a:blip r:embed="rId2" cstate="print"/>
          <a:srcRect b="11847"/>
          <a:stretch>
            <a:fillRect/>
          </a:stretch>
        </p:blipFill>
        <p:spPr>
          <a:xfrm>
            <a:off x="304800" y="533400"/>
            <a:ext cx="8458200" cy="2133600"/>
          </a:xfrm>
          <a:prstGeom prst="rect">
            <a:avLst/>
          </a:prstGeom>
        </p:spPr>
      </p:pic>
      <p:pic>
        <p:nvPicPr>
          <p:cNvPr id="5" name="Picture 4" descr="universtit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95600"/>
            <a:ext cx="8610600" cy="381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Results (Alloy)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en-US" dirty="0" err="1" smtClean="0"/>
              <a:t>Asadullah</a:t>
            </a:r>
            <a:r>
              <a:rPr lang="en-US" dirty="0" smtClean="0"/>
              <a:t> </a:t>
            </a:r>
            <a:r>
              <a:rPr lang="en-US" dirty="0" err="1" smtClean="0"/>
              <a:t>Shaikh</a:t>
            </a:r>
            <a:r>
              <a:rPr lang="en-US" dirty="0" smtClean="0"/>
              <a:t>, Robert </a:t>
            </a:r>
            <a:r>
              <a:rPr lang="en-US" dirty="0" err="1" smtClean="0"/>
              <a:t>Clariso</a:t>
            </a:r>
            <a:r>
              <a:rPr lang="en-US" dirty="0" smtClean="0"/>
              <a:t>, </a:t>
            </a:r>
            <a:r>
              <a:rPr lang="en-US" dirty="0" err="1" smtClean="0"/>
              <a:t>Uffe</a:t>
            </a:r>
            <a:r>
              <a:rPr lang="en-US" dirty="0" smtClean="0"/>
              <a:t> </a:t>
            </a:r>
            <a:r>
              <a:rPr lang="en-US" dirty="0" err="1" smtClean="0"/>
              <a:t>Kock</a:t>
            </a:r>
            <a:r>
              <a:rPr lang="en-US" dirty="0" smtClean="0"/>
              <a:t> </a:t>
            </a:r>
            <a:r>
              <a:rPr lang="en-US" dirty="0" err="1" smtClean="0"/>
              <a:t>Wiil</a:t>
            </a:r>
            <a:r>
              <a:rPr lang="en-US" dirty="0" smtClean="0"/>
              <a:t>, and </a:t>
            </a:r>
            <a:r>
              <a:rPr lang="en-US" dirty="0" err="1" smtClean="0"/>
              <a:t>Nasrullah</a:t>
            </a:r>
            <a:r>
              <a:rPr lang="en-US" dirty="0" smtClean="0"/>
              <a:t> </a:t>
            </a:r>
            <a:r>
              <a:rPr lang="en-US" dirty="0" err="1" smtClean="0"/>
              <a:t>Memon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50"/>
                </a:solidFill>
              </a:rPr>
              <a:t>Verification-Driven Slicing of UML/OCL Models.</a:t>
            </a:r>
            <a:r>
              <a:rPr lang="en-US" dirty="0" smtClean="0"/>
              <a:t> In 25</a:t>
            </a:r>
            <a:r>
              <a:rPr lang="en-US" baseline="30000" dirty="0" smtClean="0"/>
              <a:t>th</a:t>
            </a:r>
            <a:r>
              <a:rPr lang="en-US" dirty="0" smtClean="0"/>
              <a:t> IEEE/ACM International Conference on Automated Software Engineering, Antwerp, Belgium. Acceptance ratio: 18%, 10 citations</a:t>
            </a:r>
          </a:p>
          <a:p>
            <a:pPr marL="514350" indent="-514350" algn="just">
              <a:buAutoNum type="arabicPeriod"/>
            </a:pPr>
            <a:endParaRPr lang="en-US" dirty="0" smtClean="0"/>
          </a:p>
          <a:p>
            <a:pPr marL="514350" indent="-514350" algn="just">
              <a:buAutoNum type="arabicPeriod" startAt="2"/>
            </a:pPr>
            <a:r>
              <a:rPr lang="en-US" dirty="0" err="1" smtClean="0"/>
              <a:t>Asadullah</a:t>
            </a:r>
            <a:r>
              <a:rPr lang="en-US" dirty="0" smtClean="0"/>
              <a:t> </a:t>
            </a:r>
            <a:r>
              <a:rPr lang="en-US" dirty="0" err="1" smtClean="0"/>
              <a:t>Shaikh</a:t>
            </a:r>
            <a:r>
              <a:rPr lang="en-US" dirty="0" smtClean="0"/>
              <a:t>, </a:t>
            </a:r>
            <a:r>
              <a:rPr lang="en-US" dirty="0" err="1" smtClean="0"/>
              <a:t>Uffe</a:t>
            </a:r>
            <a:r>
              <a:rPr lang="en-US" dirty="0" smtClean="0"/>
              <a:t> </a:t>
            </a:r>
            <a:r>
              <a:rPr lang="en-US" dirty="0" err="1" smtClean="0"/>
              <a:t>Kock</a:t>
            </a:r>
            <a:r>
              <a:rPr lang="en-US" dirty="0" smtClean="0"/>
              <a:t> </a:t>
            </a:r>
            <a:r>
              <a:rPr lang="en-US" dirty="0" err="1" smtClean="0"/>
              <a:t>Wiil</a:t>
            </a:r>
            <a:r>
              <a:rPr lang="en-US" dirty="0" smtClean="0"/>
              <a:t>, and </a:t>
            </a:r>
            <a:r>
              <a:rPr lang="en-US" dirty="0" err="1" smtClean="0"/>
              <a:t>Nasrullah</a:t>
            </a:r>
            <a:r>
              <a:rPr lang="en-US" dirty="0" smtClean="0"/>
              <a:t> </a:t>
            </a:r>
            <a:r>
              <a:rPr lang="en-US" dirty="0" err="1" smtClean="0"/>
              <a:t>Memon</a:t>
            </a:r>
            <a:r>
              <a:rPr lang="en-US" dirty="0" smtClean="0"/>
              <a:t>. </a:t>
            </a:r>
            <a:r>
              <a:rPr lang="en-US" sz="3100" dirty="0" smtClean="0">
                <a:solidFill>
                  <a:srgbClr val="00B050"/>
                </a:solidFill>
              </a:rPr>
              <a:t>UOST: UML/OCL Aggressive Slicing Technique for Efficient Verification of Models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en-US" dirty="0" smtClean="0"/>
              <a:t>In System Analysis and </a:t>
            </a:r>
            <a:r>
              <a:rPr lang="en-US" dirty="0" err="1" smtClean="0"/>
              <a:t>Modelling</a:t>
            </a:r>
            <a:r>
              <a:rPr lang="en-US" dirty="0" smtClean="0"/>
              <a:t> (SAM 2010). LNCS. Acceptance ratio: 46%.</a:t>
            </a:r>
            <a:r>
              <a:rPr lang="fr-FR" dirty="0" smtClean="0"/>
              <a:t> 5 citations</a:t>
            </a:r>
          </a:p>
          <a:p>
            <a:pPr marL="514350" indent="-514350" algn="just">
              <a:buAutoNum type="arabicPeriod" startAt="2"/>
            </a:pPr>
            <a:endParaRPr lang="fr-FR" dirty="0" smtClean="0"/>
          </a:p>
          <a:p>
            <a:pPr marL="514350" indent="-514350" algn="just">
              <a:buAutoNum type="arabicPeriod" startAt="3"/>
            </a:pPr>
            <a:r>
              <a:rPr lang="en-US" dirty="0" err="1" smtClean="0"/>
              <a:t>Asadullah</a:t>
            </a:r>
            <a:r>
              <a:rPr lang="en-US" dirty="0" smtClean="0"/>
              <a:t> </a:t>
            </a:r>
            <a:r>
              <a:rPr lang="en-US" dirty="0" err="1" smtClean="0"/>
              <a:t>Shaikh</a:t>
            </a:r>
            <a:r>
              <a:rPr lang="en-US" dirty="0" smtClean="0"/>
              <a:t>, </a:t>
            </a:r>
            <a:r>
              <a:rPr lang="en-US" dirty="0" err="1" smtClean="0"/>
              <a:t>Uffe</a:t>
            </a:r>
            <a:r>
              <a:rPr lang="en-US" dirty="0" smtClean="0"/>
              <a:t> </a:t>
            </a:r>
            <a:r>
              <a:rPr lang="en-US" dirty="0" err="1" smtClean="0"/>
              <a:t>Kock</a:t>
            </a:r>
            <a:r>
              <a:rPr lang="en-US" dirty="0" smtClean="0"/>
              <a:t> </a:t>
            </a:r>
            <a:r>
              <a:rPr lang="en-US" dirty="0" err="1" smtClean="0"/>
              <a:t>Wiil</a:t>
            </a:r>
            <a:r>
              <a:rPr lang="en-US" dirty="0" smtClean="0"/>
              <a:t>, and </a:t>
            </a:r>
            <a:r>
              <a:rPr lang="en-US" dirty="0" err="1" smtClean="0"/>
              <a:t>Nasrullah</a:t>
            </a:r>
            <a:r>
              <a:rPr lang="en-US" dirty="0" smtClean="0"/>
              <a:t> </a:t>
            </a:r>
            <a:r>
              <a:rPr lang="en-US" dirty="0" err="1" smtClean="0"/>
              <a:t>Memon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50"/>
                </a:solidFill>
              </a:rPr>
              <a:t>Evaluation of Tools and Slicing Techniques for Efficient Verification of UML/OCL Class Diagrams. </a:t>
            </a:r>
            <a:r>
              <a:rPr lang="en-US" dirty="0" smtClean="0"/>
              <a:t>Advances in Software Engineering, Volume 2011 (2011). (H1,H2 and H3)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3800" y="-44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 startAt="4"/>
            </a:pPr>
            <a:r>
              <a:rPr lang="en-US" dirty="0" err="1" smtClean="0"/>
              <a:t>Asadullah</a:t>
            </a:r>
            <a:r>
              <a:rPr lang="en-US" dirty="0" smtClean="0"/>
              <a:t> </a:t>
            </a:r>
            <a:r>
              <a:rPr lang="en-US" dirty="0" err="1" smtClean="0"/>
              <a:t>Shaikh</a:t>
            </a:r>
            <a:r>
              <a:rPr lang="en-US" dirty="0" smtClean="0"/>
              <a:t> and </a:t>
            </a:r>
            <a:r>
              <a:rPr lang="en-US" dirty="0" err="1" smtClean="0"/>
              <a:t>Uffe</a:t>
            </a:r>
            <a:r>
              <a:rPr lang="en-US" dirty="0" smtClean="0"/>
              <a:t> </a:t>
            </a:r>
            <a:r>
              <a:rPr lang="en-US" dirty="0" err="1" smtClean="0"/>
              <a:t>Kock</a:t>
            </a:r>
            <a:r>
              <a:rPr lang="en-US" dirty="0" smtClean="0"/>
              <a:t> </a:t>
            </a:r>
            <a:r>
              <a:rPr lang="en-US" dirty="0" err="1" smtClean="0"/>
              <a:t>Wiil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00B050"/>
                </a:solidFill>
              </a:rPr>
              <a:t>UMLtoCSP</a:t>
            </a:r>
            <a:r>
              <a:rPr lang="en-US" dirty="0" smtClean="0">
                <a:solidFill>
                  <a:srgbClr val="00B050"/>
                </a:solidFill>
              </a:rPr>
              <a:t> (UOST): A Tool for Efficient Verification of UML/OCL Class Diagrams Through Model Slicing.</a:t>
            </a:r>
            <a:r>
              <a:rPr lang="en-US" dirty="0" smtClean="0"/>
              <a:t> In 20</a:t>
            </a:r>
            <a:r>
              <a:rPr lang="en-US" baseline="30000" dirty="0" smtClean="0"/>
              <a:t>th</a:t>
            </a:r>
            <a:r>
              <a:rPr lang="en-US" dirty="0" smtClean="0"/>
              <a:t>  International Symposium on Foundations of Software Engineering Cary, Acceptance ratio: 17%. </a:t>
            </a:r>
          </a:p>
          <a:p>
            <a:pPr algn="just">
              <a:buNone/>
            </a:pPr>
            <a:endParaRPr lang="en-US" dirty="0" smtClean="0"/>
          </a:p>
          <a:p>
            <a:pPr marL="514350" indent="-514350" algn="just">
              <a:buAutoNum type="arabicPeriod" startAt="5"/>
            </a:pPr>
            <a:r>
              <a:rPr lang="en-US" dirty="0" err="1" smtClean="0"/>
              <a:t>Asadullah</a:t>
            </a:r>
            <a:r>
              <a:rPr lang="en-US" dirty="0" smtClean="0"/>
              <a:t> </a:t>
            </a:r>
            <a:r>
              <a:rPr lang="en-US" dirty="0" err="1" smtClean="0"/>
              <a:t>Shaikh</a:t>
            </a:r>
            <a:r>
              <a:rPr lang="en-US" dirty="0" smtClean="0"/>
              <a:t> and </a:t>
            </a:r>
            <a:r>
              <a:rPr lang="en-US" dirty="0" err="1" smtClean="0"/>
              <a:t>Uffe</a:t>
            </a:r>
            <a:r>
              <a:rPr lang="en-US" dirty="0" smtClean="0"/>
              <a:t> </a:t>
            </a:r>
            <a:r>
              <a:rPr lang="en-US" dirty="0" err="1" smtClean="0"/>
              <a:t>Kock</a:t>
            </a:r>
            <a:r>
              <a:rPr lang="en-US" dirty="0" smtClean="0"/>
              <a:t> </a:t>
            </a:r>
            <a:r>
              <a:rPr lang="en-US" dirty="0" err="1" smtClean="0"/>
              <a:t>Wiil</a:t>
            </a:r>
            <a:r>
              <a:rPr lang="en-US" dirty="0" smtClean="0">
                <a:solidFill>
                  <a:srgbClr val="00B050"/>
                </a:solidFill>
              </a:rPr>
              <a:t>. Efficient Verification-Driven Slicing Technique for UML/OCL Models. </a:t>
            </a:r>
            <a:r>
              <a:rPr lang="en-US" dirty="0" smtClean="0"/>
              <a:t>Submitted to Transactions on Software Engineering and Methodology (TOSEM) by ACM. Impact Factor: 2.029. </a:t>
            </a:r>
          </a:p>
          <a:p>
            <a:pPr marL="514350" indent="-514350" algn="just">
              <a:buAutoNum type="arabicPeriod" startAt="5"/>
            </a:pPr>
            <a:endParaRPr lang="en-US" dirty="0" smtClean="0"/>
          </a:p>
          <a:p>
            <a:pPr marL="514350" indent="-514350" algn="just">
              <a:buAutoNum type="arabicPeriod" startAt="6"/>
            </a:pPr>
            <a:r>
              <a:rPr lang="en-US" dirty="0" err="1" smtClean="0"/>
              <a:t>Asadullah</a:t>
            </a:r>
            <a:r>
              <a:rPr lang="en-US" dirty="0" smtClean="0"/>
              <a:t> </a:t>
            </a:r>
            <a:r>
              <a:rPr lang="en-US" dirty="0" err="1" smtClean="0"/>
              <a:t>Shaikh</a:t>
            </a:r>
            <a:r>
              <a:rPr lang="en-US" dirty="0" smtClean="0"/>
              <a:t> and </a:t>
            </a:r>
            <a:r>
              <a:rPr lang="en-US" dirty="0" err="1" smtClean="0"/>
              <a:t>Uffe</a:t>
            </a:r>
            <a:r>
              <a:rPr lang="en-US" dirty="0" smtClean="0"/>
              <a:t> </a:t>
            </a:r>
            <a:r>
              <a:rPr lang="en-US" dirty="0" err="1" smtClean="0"/>
              <a:t>Kock</a:t>
            </a:r>
            <a:r>
              <a:rPr lang="en-US" dirty="0" smtClean="0"/>
              <a:t> </a:t>
            </a:r>
            <a:r>
              <a:rPr lang="en-US" dirty="0" err="1" smtClean="0"/>
              <a:t>Wiil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50"/>
                </a:solidFill>
              </a:rPr>
              <a:t>A Feedback Technique for </a:t>
            </a:r>
            <a:r>
              <a:rPr lang="en-US" dirty="0" err="1" smtClean="0">
                <a:solidFill>
                  <a:srgbClr val="00B050"/>
                </a:solidFill>
              </a:rPr>
              <a:t>Unsatisfiable</a:t>
            </a:r>
            <a:r>
              <a:rPr lang="en-US" dirty="0" smtClean="0">
                <a:solidFill>
                  <a:srgbClr val="00B050"/>
                </a:solidFill>
              </a:rPr>
              <a:t> UML/OCL Class Diagrams. </a:t>
            </a:r>
            <a:r>
              <a:rPr lang="en-US" dirty="0" smtClean="0"/>
              <a:t>Submitted to Software Practice and Experience (SPE) by Wiley. Impact Factor: 0.519. 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3800" y="-44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dirty="0" err="1" smtClean="0"/>
              <a:t>How</a:t>
            </a:r>
            <a:r>
              <a:rPr lang="es-ES_tradnl" dirty="0" smtClean="0"/>
              <a:t> UML/OCL </a:t>
            </a:r>
            <a:r>
              <a:rPr lang="es-ES_tradnl" dirty="0" err="1" smtClean="0"/>
              <a:t>Model</a:t>
            </a:r>
            <a:r>
              <a:rPr lang="es-ES_tradnl" dirty="0" smtClean="0"/>
              <a:t> Looks </a:t>
            </a:r>
            <a:r>
              <a:rPr lang="es-ES_tradnl" dirty="0" err="1" smtClean="0"/>
              <a:t>Like</a:t>
            </a:r>
            <a:r>
              <a:rPr lang="es-ES_tradnl" dirty="0" smtClean="0"/>
              <a:t>...</a:t>
            </a:r>
            <a:endParaRPr lang="es-E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1774825"/>
            <a:ext cx="3527425" cy="3024188"/>
            <a:chOff x="431" y="890"/>
            <a:chExt cx="2222" cy="1905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431" y="890"/>
              <a:ext cx="2222" cy="19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5"/>
            <p:cNvSpPr>
              <a:spLocks noChangeShapeType="1"/>
            </p:cNvSpPr>
            <p:nvPr/>
          </p:nvSpPr>
          <p:spPr bwMode="auto">
            <a:xfrm rot="10800000" flipV="1">
              <a:off x="918" y="2462"/>
              <a:ext cx="813" cy="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 rot="16200000" flipV="1">
              <a:off x="1733" y="2153"/>
              <a:ext cx="429" cy="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39" y="1598"/>
              <a:ext cx="403" cy="375"/>
              <a:chOff x="1137" y="2511"/>
              <a:chExt cx="337" cy="357"/>
            </a:xfrm>
          </p:grpSpPr>
          <p:sp>
            <p:nvSpPr>
              <p:cNvPr id="18505" name="Rectangle 8"/>
              <p:cNvSpPr>
                <a:spLocks noChangeArrowheads="1"/>
              </p:cNvSpPr>
              <p:nvPr/>
            </p:nvSpPr>
            <p:spPr bwMode="auto">
              <a:xfrm>
                <a:off x="1137" y="2779"/>
                <a:ext cx="337" cy="8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1400">
                  <a:latin typeface="Courier New" pitchFamily="49" charset="0"/>
                </a:endParaRPr>
              </a:p>
            </p:txBody>
          </p:sp>
          <p:sp>
            <p:nvSpPr>
              <p:cNvPr id="18506" name="Rectangle 9"/>
              <p:cNvSpPr>
                <a:spLocks noChangeArrowheads="1"/>
              </p:cNvSpPr>
              <p:nvPr/>
            </p:nvSpPr>
            <p:spPr bwMode="auto">
              <a:xfrm>
                <a:off x="1137" y="2645"/>
                <a:ext cx="337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/>
              </a:p>
            </p:txBody>
          </p:sp>
          <p:sp>
            <p:nvSpPr>
              <p:cNvPr id="18507" name="Rectangle 10"/>
              <p:cNvSpPr>
                <a:spLocks noChangeArrowheads="1"/>
              </p:cNvSpPr>
              <p:nvPr/>
            </p:nvSpPr>
            <p:spPr bwMode="auto">
              <a:xfrm>
                <a:off x="1137" y="2511"/>
                <a:ext cx="337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>
                  <a:latin typeface="Verdana" pitchFamily="34" charset="0"/>
                </a:endParaRPr>
              </a:p>
            </p:txBody>
          </p:sp>
          <p:sp>
            <p:nvSpPr>
              <p:cNvPr id="18508" name="Line 11"/>
              <p:cNvSpPr>
                <a:spLocks noChangeShapeType="1"/>
              </p:cNvSpPr>
              <p:nvPr/>
            </p:nvSpPr>
            <p:spPr bwMode="auto">
              <a:xfrm>
                <a:off x="1137" y="2511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Line 12"/>
              <p:cNvSpPr>
                <a:spLocks noChangeShapeType="1"/>
              </p:cNvSpPr>
              <p:nvPr/>
            </p:nvSpPr>
            <p:spPr bwMode="auto">
              <a:xfrm>
                <a:off x="1137" y="2645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Line 13"/>
              <p:cNvSpPr>
                <a:spLocks noChangeShapeType="1"/>
              </p:cNvSpPr>
              <p:nvPr/>
            </p:nvSpPr>
            <p:spPr bwMode="auto">
              <a:xfrm>
                <a:off x="1137" y="2779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14"/>
              <p:cNvSpPr>
                <a:spLocks noChangeShapeType="1"/>
              </p:cNvSpPr>
              <p:nvPr/>
            </p:nvSpPr>
            <p:spPr bwMode="auto">
              <a:xfrm>
                <a:off x="1137" y="2868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Line 15"/>
              <p:cNvSpPr>
                <a:spLocks noChangeShapeType="1"/>
              </p:cNvSpPr>
              <p:nvPr/>
            </p:nvSpPr>
            <p:spPr bwMode="auto">
              <a:xfrm>
                <a:off x="1137" y="2511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Line 16"/>
              <p:cNvSpPr>
                <a:spLocks noChangeShapeType="1"/>
              </p:cNvSpPr>
              <p:nvPr/>
            </p:nvSpPr>
            <p:spPr bwMode="auto">
              <a:xfrm>
                <a:off x="1474" y="2511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625" y="1598"/>
              <a:ext cx="383" cy="375"/>
              <a:chOff x="204" y="2511"/>
              <a:chExt cx="321" cy="357"/>
            </a:xfrm>
          </p:grpSpPr>
          <p:sp>
            <p:nvSpPr>
              <p:cNvPr id="18496" name="Rectangle 18"/>
              <p:cNvSpPr>
                <a:spLocks noChangeArrowheads="1"/>
              </p:cNvSpPr>
              <p:nvPr/>
            </p:nvSpPr>
            <p:spPr bwMode="auto">
              <a:xfrm>
                <a:off x="204" y="2779"/>
                <a:ext cx="321" cy="8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1400">
                  <a:latin typeface="Courier New" pitchFamily="49" charset="0"/>
                </a:endParaRPr>
              </a:p>
            </p:txBody>
          </p:sp>
          <p:sp>
            <p:nvSpPr>
              <p:cNvPr id="18497" name="Rectangle 19"/>
              <p:cNvSpPr>
                <a:spLocks noChangeArrowheads="1"/>
              </p:cNvSpPr>
              <p:nvPr/>
            </p:nvSpPr>
            <p:spPr bwMode="auto">
              <a:xfrm>
                <a:off x="204" y="2645"/>
                <a:ext cx="321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/>
              </a:p>
            </p:txBody>
          </p:sp>
          <p:sp>
            <p:nvSpPr>
              <p:cNvPr id="18498" name="Rectangle 20"/>
              <p:cNvSpPr>
                <a:spLocks noChangeArrowheads="1"/>
              </p:cNvSpPr>
              <p:nvPr/>
            </p:nvSpPr>
            <p:spPr bwMode="auto">
              <a:xfrm>
                <a:off x="204" y="2511"/>
                <a:ext cx="321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>
                  <a:latin typeface="Verdana" pitchFamily="34" charset="0"/>
                </a:endParaRPr>
              </a:p>
            </p:txBody>
          </p:sp>
          <p:sp>
            <p:nvSpPr>
              <p:cNvPr id="18499" name="Line 21"/>
              <p:cNvSpPr>
                <a:spLocks noChangeShapeType="1"/>
              </p:cNvSpPr>
              <p:nvPr/>
            </p:nvSpPr>
            <p:spPr bwMode="auto">
              <a:xfrm>
                <a:off x="204" y="2511"/>
                <a:ext cx="3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Line 22"/>
              <p:cNvSpPr>
                <a:spLocks noChangeShapeType="1"/>
              </p:cNvSpPr>
              <p:nvPr/>
            </p:nvSpPr>
            <p:spPr bwMode="auto">
              <a:xfrm>
                <a:off x="204" y="2645"/>
                <a:ext cx="3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Line 23"/>
              <p:cNvSpPr>
                <a:spLocks noChangeShapeType="1"/>
              </p:cNvSpPr>
              <p:nvPr/>
            </p:nvSpPr>
            <p:spPr bwMode="auto">
              <a:xfrm>
                <a:off x="204" y="2779"/>
                <a:ext cx="3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Line 24"/>
              <p:cNvSpPr>
                <a:spLocks noChangeShapeType="1"/>
              </p:cNvSpPr>
              <p:nvPr/>
            </p:nvSpPr>
            <p:spPr bwMode="auto">
              <a:xfrm>
                <a:off x="204" y="2868"/>
                <a:ext cx="3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Line 25"/>
              <p:cNvSpPr>
                <a:spLocks noChangeShapeType="1"/>
              </p:cNvSpPr>
              <p:nvPr/>
            </p:nvSpPr>
            <p:spPr bwMode="auto">
              <a:xfrm>
                <a:off x="204" y="2511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Line 26"/>
              <p:cNvSpPr>
                <a:spLocks noChangeShapeType="1"/>
              </p:cNvSpPr>
              <p:nvPr/>
            </p:nvSpPr>
            <p:spPr bwMode="auto">
              <a:xfrm>
                <a:off x="525" y="2511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4" name="Text Box 27"/>
            <p:cNvSpPr txBox="1">
              <a:spLocks noChangeArrowheads="1"/>
            </p:cNvSpPr>
            <p:nvPr/>
          </p:nvSpPr>
          <p:spPr bwMode="auto">
            <a:xfrm>
              <a:off x="975" y="1671"/>
              <a:ext cx="1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s-ES" sz="2000">
                <a:latin typeface="Verdana" pitchFamily="34" charset="0"/>
              </a:endParaRPr>
            </a:p>
          </p:txBody>
        </p:sp>
        <p:sp>
          <p:nvSpPr>
            <p:cNvPr id="18445" name="Line 28"/>
            <p:cNvSpPr>
              <a:spLocks noChangeShapeType="1"/>
            </p:cNvSpPr>
            <p:nvPr/>
          </p:nvSpPr>
          <p:spPr bwMode="auto">
            <a:xfrm flipV="1">
              <a:off x="776" y="1509"/>
              <a:ext cx="1164" cy="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29"/>
            <p:cNvSpPr>
              <a:spLocks noChangeShapeType="1"/>
            </p:cNvSpPr>
            <p:nvPr/>
          </p:nvSpPr>
          <p:spPr bwMode="auto">
            <a:xfrm>
              <a:off x="1940" y="1509"/>
              <a:ext cx="0" cy="88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30"/>
            <p:cNvSpPr>
              <a:spLocks noChangeShapeType="1"/>
            </p:cNvSpPr>
            <p:nvPr/>
          </p:nvSpPr>
          <p:spPr bwMode="auto">
            <a:xfrm flipH="1" flipV="1">
              <a:off x="776" y="1509"/>
              <a:ext cx="0" cy="88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AutoShape 31"/>
            <p:cNvSpPr>
              <a:spLocks noChangeArrowheads="1"/>
            </p:cNvSpPr>
            <p:nvPr/>
          </p:nvSpPr>
          <p:spPr bwMode="auto">
            <a:xfrm>
              <a:off x="1332" y="1384"/>
              <a:ext cx="76" cy="57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s-ES" sz="2800">
                <a:solidFill>
                  <a:srgbClr val="FF0000"/>
                </a:solidFill>
              </a:endParaRPr>
            </a:p>
          </p:txBody>
        </p:sp>
        <p:sp>
          <p:nvSpPr>
            <p:cNvPr id="18449" name="Line 32"/>
            <p:cNvSpPr>
              <a:spLocks noChangeShapeType="1"/>
            </p:cNvSpPr>
            <p:nvPr/>
          </p:nvSpPr>
          <p:spPr bwMode="auto">
            <a:xfrm>
              <a:off x="1370" y="1441"/>
              <a:ext cx="0" cy="66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1568" y="2272"/>
              <a:ext cx="565" cy="375"/>
              <a:chOff x="1228" y="3073"/>
              <a:chExt cx="473" cy="357"/>
            </a:xfrm>
          </p:grpSpPr>
          <p:sp>
            <p:nvSpPr>
              <p:cNvPr id="18486" name="Rectangle 34"/>
              <p:cNvSpPr>
                <a:spLocks noChangeArrowheads="1"/>
              </p:cNvSpPr>
              <p:nvPr/>
            </p:nvSpPr>
            <p:spPr bwMode="auto">
              <a:xfrm>
                <a:off x="1364" y="3341"/>
                <a:ext cx="337" cy="8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1400">
                  <a:latin typeface="Courier New" pitchFamily="49" charset="0"/>
                </a:endParaRPr>
              </a:p>
            </p:txBody>
          </p:sp>
          <p:sp>
            <p:nvSpPr>
              <p:cNvPr id="18487" name="Rectangle 35"/>
              <p:cNvSpPr>
                <a:spLocks noChangeArrowheads="1"/>
              </p:cNvSpPr>
              <p:nvPr/>
            </p:nvSpPr>
            <p:spPr bwMode="auto">
              <a:xfrm>
                <a:off x="1364" y="3207"/>
                <a:ext cx="337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/>
              </a:p>
            </p:txBody>
          </p:sp>
          <p:sp>
            <p:nvSpPr>
              <p:cNvPr id="18488" name="Rectangle 36"/>
              <p:cNvSpPr>
                <a:spLocks noChangeArrowheads="1"/>
              </p:cNvSpPr>
              <p:nvPr/>
            </p:nvSpPr>
            <p:spPr bwMode="auto">
              <a:xfrm>
                <a:off x="1364" y="3073"/>
                <a:ext cx="337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>
                  <a:latin typeface="Verdana" pitchFamily="34" charset="0"/>
                </a:endParaRPr>
              </a:p>
            </p:txBody>
          </p:sp>
          <p:sp>
            <p:nvSpPr>
              <p:cNvPr id="18489" name="Line 37"/>
              <p:cNvSpPr>
                <a:spLocks noChangeShapeType="1"/>
              </p:cNvSpPr>
              <p:nvPr/>
            </p:nvSpPr>
            <p:spPr bwMode="auto">
              <a:xfrm>
                <a:off x="1364" y="3073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Line 38"/>
              <p:cNvSpPr>
                <a:spLocks noChangeShapeType="1"/>
              </p:cNvSpPr>
              <p:nvPr/>
            </p:nvSpPr>
            <p:spPr bwMode="auto">
              <a:xfrm>
                <a:off x="1364" y="3207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Line 39"/>
              <p:cNvSpPr>
                <a:spLocks noChangeShapeType="1"/>
              </p:cNvSpPr>
              <p:nvPr/>
            </p:nvSpPr>
            <p:spPr bwMode="auto">
              <a:xfrm>
                <a:off x="1364" y="3341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Line 40"/>
              <p:cNvSpPr>
                <a:spLocks noChangeShapeType="1"/>
              </p:cNvSpPr>
              <p:nvPr/>
            </p:nvSpPr>
            <p:spPr bwMode="auto">
              <a:xfrm>
                <a:off x="1364" y="3430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Line 41"/>
              <p:cNvSpPr>
                <a:spLocks noChangeShapeType="1"/>
              </p:cNvSpPr>
              <p:nvPr/>
            </p:nvSpPr>
            <p:spPr bwMode="auto">
              <a:xfrm>
                <a:off x="1364" y="3073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42"/>
              <p:cNvSpPr>
                <a:spLocks noChangeShapeType="1"/>
              </p:cNvSpPr>
              <p:nvPr/>
            </p:nvSpPr>
            <p:spPr bwMode="auto">
              <a:xfrm>
                <a:off x="1701" y="3073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Text Box 43"/>
              <p:cNvSpPr txBox="1">
                <a:spLocks noChangeArrowheads="1"/>
              </p:cNvSpPr>
              <p:nvPr/>
            </p:nvSpPr>
            <p:spPr bwMode="auto">
              <a:xfrm>
                <a:off x="1228" y="3143"/>
                <a:ext cx="97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s-ES" sz="2000">
                  <a:latin typeface="Verdana" pitchFamily="34" charset="0"/>
                </a:endParaRPr>
              </a:p>
            </p:txBody>
          </p:sp>
        </p:grpSp>
        <p:sp>
          <p:nvSpPr>
            <p:cNvPr id="18451" name="AutoShape 44"/>
            <p:cNvSpPr>
              <a:spLocks noChangeArrowheads="1"/>
            </p:cNvSpPr>
            <p:nvPr/>
          </p:nvSpPr>
          <p:spPr bwMode="auto">
            <a:xfrm>
              <a:off x="756" y="1985"/>
              <a:ext cx="76" cy="58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s-ES" sz="2800">
                <a:solidFill>
                  <a:srgbClr val="FF0000"/>
                </a:solidFill>
              </a:endParaRPr>
            </a:p>
          </p:txBody>
        </p:sp>
        <p:sp>
          <p:nvSpPr>
            <p:cNvPr id="18452" name="Line 45"/>
            <p:cNvSpPr>
              <a:spLocks noChangeShapeType="1"/>
            </p:cNvSpPr>
            <p:nvPr/>
          </p:nvSpPr>
          <p:spPr bwMode="auto">
            <a:xfrm>
              <a:off x="794" y="2034"/>
              <a:ext cx="0" cy="228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431" y="2272"/>
              <a:ext cx="565" cy="375"/>
              <a:chOff x="1228" y="3073"/>
              <a:chExt cx="473" cy="357"/>
            </a:xfrm>
          </p:grpSpPr>
          <p:sp>
            <p:nvSpPr>
              <p:cNvPr id="18476" name="Rectangle 47"/>
              <p:cNvSpPr>
                <a:spLocks noChangeArrowheads="1"/>
              </p:cNvSpPr>
              <p:nvPr/>
            </p:nvSpPr>
            <p:spPr bwMode="auto">
              <a:xfrm>
                <a:off x="1364" y="3341"/>
                <a:ext cx="337" cy="8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1400">
                  <a:latin typeface="Courier New" pitchFamily="49" charset="0"/>
                </a:endParaRPr>
              </a:p>
            </p:txBody>
          </p:sp>
          <p:sp>
            <p:nvSpPr>
              <p:cNvPr id="18477" name="Rectangle 48"/>
              <p:cNvSpPr>
                <a:spLocks noChangeArrowheads="1"/>
              </p:cNvSpPr>
              <p:nvPr/>
            </p:nvSpPr>
            <p:spPr bwMode="auto">
              <a:xfrm>
                <a:off x="1364" y="3207"/>
                <a:ext cx="337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/>
              </a:p>
            </p:txBody>
          </p:sp>
          <p:sp>
            <p:nvSpPr>
              <p:cNvPr id="18478" name="Rectangle 49"/>
              <p:cNvSpPr>
                <a:spLocks noChangeArrowheads="1"/>
              </p:cNvSpPr>
              <p:nvPr/>
            </p:nvSpPr>
            <p:spPr bwMode="auto">
              <a:xfrm>
                <a:off x="1364" y="3073"/>
                <a:ext cx="337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>
                  <a:latin typeface="Verdana" pitchFamily="34" charset="0"/>
                </a:endParaRPr>
              </a:p>
            </p:txBody>
          </p:sp>
          <p:sp>
            <p:nvSpPr>
              <p:cNvPr id="18479" name="Line 50"/>
              <p:cNvSpPr>
                <a:spLocks noChangeShapeType="1"/>
              </p:cNvSpPr>
              <p:nvPr/>
            </p:nvSpPr>
            <p:spPr bwMode="auto">
              <a:xfrm>
                <a:off x="1364" y="3073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Line 51"/>
              <p:cNvSpPr>
                <a:spLocks noChangeShapeType="1"/>
              </p:cNvSpPr>
              <p:nvPr/>
            </p:nvSpPr>
            <p:spPr bwMode="auto">
              <a:xfrm>
                <a:off x="1364" y="3207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Line 52"/>
              <p:cNvSpPr>
                <a:spLocks noChangeShapeType="1"/>
              </p:cNvSpPr>
              <p:nvPr/>
            </p:nvSpPr>
            <p:spPr bwMode="auto">
              <a:xfrm>
                <a:off x="1364" y="3341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Line 53"/>
              <p:cNvSpPr>
                <a:spLocks noChangeShapeType="1"/>
              </p:cNvSpPr>
              <p:nvPr/>
            </p:nvSpPr>
            <p:spPr bwMode="auto">
              <a:xfrm>
                <a:off x="1364" y="3430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Line 54"/>
              <p:cNvSpPr>
                <a:spLocks noChangeShapeType="1"/>
              </p:cNvSpPr>
              <p:nvPr/>
            </p:nvSpPr>
            <p:spPr bwMode="auto">
              <a:xfrm>
                <a:off x="1364" y="3073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Line 55"/>
              <p:cNvSpPr>
                <a:spLocks noChangeShapeType="1"/>
              </p:cNvSpPr>
              <p:nvPr/>
            </p:nvSpPr>
            <p:spPr bwMode="auto">
              <a:xfrm>
                <a:off x="1701" y="3073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Text Box 56"/>
              <p:cNvSpPr txBox="1">
                <a:spLocks noChangeArrowheads="1"/>
              </p:cNvSpPr>
              <p:nvPr/>
            </p:nvSpPr>
            <p:spPr bwMode="auto">
              <a:xfrm>
                <a:off x="1228" y="3143"/>
                <a:ext cx="97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s-ES" sz="2000">
                  <a:latin typeface="Verdana" pitchFamily="34" charset="0"/>
                </a:endParaRPr>
              </a:p>
            </p:txBody>
          </p:sp>
        </p:grpSp>
        <p:sp>
          <p:nvSpPr>
            <p:cNvPr id="18454" name="Line 57"/>
            <p:cNvSpPr>
              <a:spLocks noChangeShapeType="1"/>
            </p:cNvSpPr>
            <p:nvPr/>
          </p:nvSpPr>
          <p:spPr bwMode="auto">
            <a:xfrm rot="10800000" flipV="1">
              <a:off x="1623" y="1224"/>
              <a:ext cx="541" cy="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1107" y="1039"/>
              <a:ext cx="529" cy="336"/>
              <a:chOff x="608" y="1979"/>
              <a:chExt cx="443" cy="320"/>
            </a:xfrm>
          </p:grpSpPr>
          <p:sp>
            <p:nvSpPr>
              <p:cNvPr id="18467" name="Rectangle 59"/>
              <p:cNvSpPr>
                <a:spLocks noChangeArrowheads="1"/>
              </p:cNvSpPr>
              <p:nvPr/>
            </p:nvSpPr>
            <p:spPr bwMode="auto">
              <a:xfrm>
                <a:off x="608" y="2203"/>
                <a:ext cx="443" cy="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1400">
                  <a:latin typeface="Courier New" pitchFamily="49" charset="0"/>
                </a:endParaRPr>
              </a:p>
            </p:txBody>
          </p:sp>
          <p:sp>
            <p:nvSpPr>
              <p:cNvPr id="18468" name="Rectangle 60"/>
              <p:cNvSpPr>
                <a:spLocks noChangeArrowheads="1"/>
              </p:cNvSpPr>
              <p:nvPr/>
            </p:nvSpPr>
            <p:spPr bwMode="auto">
              <a:xfrm>
                <a:off x="608" y="2113"/>
                <a:ext cx="443" cy="9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1400"/>
              </a:p>
            </p:txBody>
          </p:sp>
          <p:sp>
            <p:nvSpPr>
              <p:cNvPr id="18469" name="Rectangle 61"/>
              <p:cNvSpPr>
                <a:spLocks noChangeArrowheads="1"/>
              </p:cNvSpPr>
              <p:nvPr/>
            </p:nvSpPr>
            <p:spPr bwMode="auto">
              <a:xfrm>
                <a:off x="608" y="1979"/>
                <a:ext cx="443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>
                  <a:latin typeface="Verdana" pitchFamily="34" charset="0"/>
                </a:endParaRPr>
              </a:p>
            </p:txBody>
          </p:sp>
          <p:sp>
            <p:nvSpPr>
              <p:cNvPr id="18470" name="Line 62"/>
              <p:cNvSpPr>
                <a:spLocks noChangeShapeType="1"/>
              </p:cNvSpPr>
              <p:nvPr/>
            </p:nvSpPr>
            <p:spPr bwMode="auto">
              <a:xfrm>
                <a:off x="608" y="1979"/>
                <a:ext cx="4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63"/>
              <p:cNvSpPr>
                <a:spLocks noChangeShapeType="1"/>
              </p:cNvSpPr>
              <p:nvPr/>
            </p:nvSpPr>
            <p:spPr bwMode="auto">
              <a:xfrm>
                <a:off x="608" y="2113"/>
                <a:ext cx="4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Line 64"/>
              <p:cNvSpPr>
                <a:spLocks noChangeShapeType="1"/>
              </p:cNvSpPr>
              <p:nvPr/>
            </p:nvSpPr>
            <p:spPr bwMode="auto">
              <a:xfrm>
                <a:off x="608" y="2203"/>
                <a:ext cx="4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65"/>
              <p:cNvSpPr>
                <a:spLocks noChangeShapeType="1"/>
              </p:cNvSpPr>
              <p:nvPr/>
            </p:nvSpPr>
            <p:spPr bwMode="auto">
              <a:xfrm>
                <a:off x="608" y="2299"/>
                <a:ext cx="4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66"/>
              <p:cNvSpPr>
                <a:spLocks noChangeShapeType="1"/>
              </p:cNvSpPr>
              <p:nvPr/>
            </p:nvSpPr>
            <p:spPr bwMode="auto">
              <a:xfrm>
                <a:off x="608" y="1979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67"/>
              <p:cNvSpPr>
                <a:spLocks noChangeShapeType="1"/>
              </p:cNvSpPr>
              <p:nvPr/>
            </p:nvSpPr>
            <p:spPr bwMode="auto">
              <a:xfrm>
                <a:off x="1051" y="1979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1872" y="1033"/>
              <a:ext cx="565" cy="375"/>
              <a:chOff x="1228" y="3073"/>
              <a:chExt cx="473" cy="357"/>
            </a:xfrm>
          </p:grpSpPr>
          <p:sp>
            <p:nvSpPr>
              <p:cNvPr id="18457" name="Rectangle 69"/>
              <p:cNvSpPr>
                <a:spLocks noChangeArrowheads="1"/>
              </p:cNvSpPr>
              <p:nvPr/>
            </p:nvSpPr>
            <p:spPr bwMode="auto">
              <a:xfrm>
                <a:off x="1364" y="3341"/>
                <a:ext cx="337" cy="8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1400">
                  <a:latin typeface="Courier New" pitchFamily="49" charset="0"/>
                </a:endParaRPr>
              </a:p>
            </p:txBody>
          </p:sp>
          <p:sp>
            <p:nvSpPr>
              <p:cNvPr id="18458" name="Rectangle 70"/>
              <p:cNvSpPr>
                <a:spLocks noChangeArrowheads="1"/>
              </p:cNvSpPr>
              <p:nvPr/>
            </p:nvSpPr>
            <p:spPr bwMode="auto">
              <a:xfrm>
                <a:off x="1364" y="3207"/>
                <a:ext cx="337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/>
              </a:p>
            </p:txBody>
          </p:sp>
          <p:sp>
            <p:nvSpPr>
              <p:cNvPr id="18459" name="Rectangle 71"/>
              <p:cNvSpPr>
                <a:spLocks noChangeArrowheads="1"/>
              </p:cNvSpPr>
              <p:nvPr/>
            </p:nvSpPr>
            <p:spPr bwMode="auto">
              <a:xfrm>
                <a:off x="1364" y="3073"/>
                <a:ext cx="337" cy="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endParaRPr lang="es-ES" sz="2500">
                  <a:latin typeface="Verdana" pitchFamily="34" charset="0"/>
                </a:endParaRPr>
              </a:p>
            </p:txBody>
          </p:sp>
          <p:sp>
            <p:nvSpPr>
              <p:cNvPr id="18460" name="Line 72"/>
              <p:cNvSpPr>
                <a:spLocks noChangeShapeType="1"/>
              </p:cNvSpPr>
              <p:nvPr/>
            </p:nvSpPr>
            <p:spPr bwMode="auto">
              <a:xfrm>
                <a:off x="1364" y="3073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73"/>
              <p:cNvSpPr>
                <a:spLocks noChangeShapeType="1"/>
              </p:cNvSpPr>
              <p:nvPr/>
            </p:nvSpPr>
            <p:spPr bwMode="auto">
              <a:xfrm>
                <a:off x="1364" y="3207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Line 74"/>
              <p:cNvSpPr>
                <a:spLocks noChangeShapeType="1"/>
              </p:cNvSpPr>
              <p:nvPr/>
            </p:nvSpPr>
            <p:spPr bwMode="auto">
              <a:xfrm>
                <a:off x="1364" y="3341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Line 75"/>
              <p:cNvSpPr>
                <a:spLocks noChangeShapeType="1"/>
              </p:cNvSpPr>
              <p:nvPr/>
            </p:nvSpPr>
            <p:spPr bwMode="auto">
              <a:xfrm>
                <a:off x="1364" y="3430"/>
                <a:ext cx="3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Line 76"/>
              <p:cNvSpPr>
                <a:spLocks noChangeShapeType="1"/>
              </p:cNvSpPr>
              <p:nvPr/>
            </p:nvSpPr>
            <p:spPr bwMode="auto">
              <a:xfrm>
                <a:off x="1364" y="3073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77"/>
              <p:cNvSpPr>
                <a:spLocks noChangeShapeType="1"/>
              </p:cNvSpPr>
              <p:nvPr/>
            </p:nvSpPr>
            <p:spPr bwMode="auto">
              <a:xfrm>
                <a:off x="1701" y="3073"/>
                <a:ext cx="0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Text Box 78"/>
              <p:cNvSpPr txBox="1">
                <a:spLocks noChangeArrowheads="1"/>
              </p:cNvSpPr>
              <p:nvPr/>
            </p:nvSpPr>
            <p:spPr bwMode="auto">
              <a:xfrm>
                <a:off x="1228" y="3143"/>
                <a:ext cx="97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s-ES" sz="2000">
                  <a:latin typeface="Verdana" pitchFamily="34" charset="0"/>
                </a:endParaRPr>
              </a:p>
            </p:txBody>
          </p:sp>
        </p:grpSp>
      </p:grpSp>
      <p:sp>
        <p:nvSpPr>
          <p:cNvPr id="18436" name="Text Box 79"/>
          <p:cNvSpPr txBox="1">
            <a:spLocks noChangeArrowheads="1"/>
          </p:cNvSpPr>
          <p:nvPr/>
        </p:nvSpPr>
        <p:spPr bwMode="auto">
          <a:xfrm>
            <a:off x="4645025" y="2308225"/>
            <a:ext cx="43195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2400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Graphical</a:t>
            </a:r>
            <a:r>
              <a:rPr lang="es-ES_tradnl" sz="2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_tradnl" sz="2400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constraints</a:t>
            </a:r>
            <a:r>
              <a:rPr lang="es-ES_tradnl" sz="2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s-ES_tradn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Multiplicities</a:t>
            </a: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es-ES_tradn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associations</a:t>
            </a:r>
            <a:endParaRPr lang="es-ES_trad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Inheritance</a:t>
            </a: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_tradn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hierarchies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7" name="Rectangle 80"/>
          <p:cNvSpPr>
            <a:spLocks noChangeArrowheads="1"/>
          </p:cNvSpPr>
          <p:nvPr/>
        </p:nvSpPr>
        <p:spPr bwMode="auto">
          <a:xfrm>
            <a:off x="900113" y="5230813"/>
            <a:ext cx="3527425" cy="1150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eaLnBrk="1" hangingPunct="1"/>
            <a:r>
              <a:rPr lang="es-ES_tradnl" sz="2400" b="1">
                <a:latin typeface="Verdana" pitchFamily="34" charset="0"/>
              </a:rPr>
              <a:t>context</a:t>
            </a:r>
            <a:r>
              <a:rPr lang="es-ES_tradnl" sz="2400">
                <a:latin typeface="Verdana" pitchFamily="34" charset="0"/>
              </a:rPr>
              <a:t> </a:t>
            </a:r>
            <a:r>
              <a:rPr lang="es-ES_tradnl" sz="2400" err="1">
                <a:latin typeface="Verdana" pitchFamily="34" charset="0"/>
              </a:rPr>
              <a:t>Person</a:t>
            </a:r>
            <a:r>
              <a:rPr lang="es-ES_tradnl" sz="2400">
                <a:latin typeface="Verdana" pitchFamily="34" charset="0"/>
              </a:rPr>
              <a:t> </a:t>
            </a:r>
            <a:r>
              <a:rPr lang="es-ES_tradnl" sz="2400" b="1" err="1">
                <a:latin typeface="Verdana" pitchFamily="34" charset="0"/>
              </a:rPr>
              <a:t>inv</a:t>
            </a:r>
            <a:r>
              <a:rPr lang="es-ES_tradnl" sz="2400">
                <a:latin typeface="Verdana" pitchFamily="34" charset="0"/>
              </a:rPr>
              <a:t>:  </a:t>
            </a:r>
          </a:p>
          <a:p>
            <a:pPr marL="342900" indent="-342900" eaLnBrk="1" hangingPunct="1"/>
            <a:r>
              <a:rPr lang="es-ES_tradnl" sz="2400" b="1">
                <a:latin typeface="Verdana" pitchFamily="34" charset="0"/>
              </a:rPr>
              <a:t>self</a:t>
            </a:r>
            <a:r>
              <a:rPr lang="es-ES_tradnl" sz="2400">
                <a:latin typeface="Verdana" pitchFamily="34" charset="0"/>
              </a:rPr>
              <a:t>.age </a:t>
            </a:r>
            <a:r>
              <a:rPr lang="es-ES_tradnl" sz="2400">
                <a:latin typeface="Verdana" pitchFamily="34" charset="0"/>
                <a:sym typeface="Symbol" pitchFamily="18" charset="2"/>
              </a:rPr>
              <a:t></a:t>
            </a:r>
            <a:r>
              <a:rPr lang="es-ES_tradnl" sz="2400">
                <a:latin typeface="Verdana" pitchFamily="34" charset="0"/>
              </a:rPr>
              <a:t> 0</a:t>
            </a:r>
            <a:endParaRPr lang="es-ES" sz="2000">
              <a:latin typeface="Verdana" pitchFamily="34" charset="0"/>
            </a:endParaRPr>
          </a:p>
        </p:txBody>
      </p:sp>
      <p:sp>
        <p:nvSpPr>
          <p:cNvPr id="18438" name="Text Box 81"/>
          <p:cNvSpPr txBox="1">
            <a:spLocks noChangeArrowheads="1"/>
          </p:cNvSpPr>
          <p:nvPr/>
        </p:nvSpPr>
        <p:spPr bwMode="auto">
          <a:xfrm>
            <a:off x="4716463" y="5300663"/>
            <a:ext cx="43195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240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Textual </a:t>
            </a:r>
            <a:r>
              <a:rPr lang="es-ES_tradnl" sz="240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constraints</a:t>
            </a:r>
            <a:r>
              <a:rPr lang="es-ES_tradnl" sz="240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s-ES_tradnl" sz="2400" err="1">
                <a:latin typeface="Tahoma" pitchFamily="34" charset="0"/>
                <a:ea typeface="Tahoma" pitchFamily="34" charset="0"/>
                <a:cs typeface="Tahoma" pitchFamily="34" charset="0"/>
              </a:rPr>
              <a:t>Complex</a:t>
            </a:r>
            <a:r>
              <a:rPr lang="es-ES_tradnl" sz="24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_tradnl" sz="2400" err="1">
                <a:latin typeface="Tahoma" pitchFamily="34" charset="0"/>
                <a:ea typeface="Tahoma" pitchFamily="34" charset="0"/>
                <a:cs typeface="Tahoma" pitchFamily="34" charset="0"/>
              </a:rPr>
              <a:t>class</a:t>
            </a:r>
            <a:r>
              <a:rPr lang="es-ES_tradnl" sz="24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_tradnl" sz="2400" err="1">
                <a:latin typeface="Tahoma" pitchFamily="34" charset="0"/>
                <a:ea typeface="Tahoma" pitchFamily="34" charset="0"/>
                <a:cs typeface="Tahoma" pitchFamily="34" charset="0"/>
              </a:rPr>
              <a:t>invariants</a:t>
            </a:r>
            <a:endParaRPr lang="es-ES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3914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TransGenDoc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More constructive feed back.</a:t>
            </a:r>
          </a:p>
          <a:p>
            <a:endParaRPr lang="en-US" dirty="0" smtClean="0"/>
          </a:p>
          <a:p>
            <a:r>
              <a:rPr lang="en-US" dirty="0" smtClean="0"/>
              <a:t>Deploy </a:t>
            </a:r>
            <a:r>
              <a:rPr lang="en-US" dirty="0" err="1" smtClean="0"/>
              <a:t>UMLtoCSP</a:t>
            </a:r>
            <a:r>
              <a:rPr lang="en-US" dirty="0" smtClean="0"/>
              <a:t>(UOST) in real world development scenarios.</a:t>
            </a:r>
          </a:p>
          <a:p>
            <a:endParaRPr lang="en-US" dirty="0" smtClean="0"/>
          </a:p>
          <a:p>
            <a:r>
              <a:rPr lang="en-US" dirty="0" smtClean="0"/>
              <a:t>Formalism with built-in slicing.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3800" y="-44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mark3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047750"/>
            <a:ext cx="3810000" cy="4762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Class Model Verification</a:t>
            </a:r>
          </a:p>
        </p:txBody>
      </p:sp>
      <p:graphicFrame>
        <p:nvGraphicFramePr>
          <p:cNvPr id="23572" name="Group 20"/>
          <p:cNvGraphicFramePr>
            <a:graphicFrameLocks noGrp="1"/>
          </p:cNvGraphicFramePr>
          <p:nvPr>
            <p:ph idx="1"/>
          </p:nvPr>
        </p:nvGraphicFramePr>
        <p:xfrm>
          <a:off x="457200" y="1825625"/>
          <a:ext cx="2608263" cy="2473326"/>
        </p:xfrm>
        <a:graphic>
          <a:graphicData uri="http://schemas.openxmlformats.org/drawingml/2006/table">
            <a:tbl>
              <a:tblPr/>
              <a:tblGrid>
                <a:gridCol w="2608263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Person</a:t>
                      </a:r>
                      <a:endParaRPr kumimoji="0" lang="es-E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name: </a:t>
                      </a:r>
                      <a:r>
                        <a:rPr kumimoji="0" lang="es-ES" sz="25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string</a:t>
                      </a:r>
                      <a:endParaRPr kumimoji="0" lang="es-E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age:int</a:t>
                      </a:r>
                      <a:endParaRPr kumimoji="0" lang="es-E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468313" y="5100638"/>
            <a:ext cx="6389687" cy="1223962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_tradnl" sz="2400">
                <a:solidFill>
                  <a:srgbClr val="3333FF"/>
                </a:solidFill>
                <a:latin typeface="Verdana" pitchFamily="34" charset="0"/>
              </a:rPr>
              <a:t> // Person’s age must be more then zero</a:t>
            </a:r>
          </a:p>
          <a:p>
            <a:pPr eaLnBrk="1" hangingPunct="1"/>
            <a:r>
              <a:rPr lang="es-ES_tradnl" sz="2400" b="1">
                <a:latin typeface="Verdana" pitchFamily="34" charset="0"/>
              </a:rPr>
              <a:t> context</a:t>
            </a:r>
            <a:r>
              <a:rPr lang="es-ES_tradnl" sz="2400">
                <a:latin typeface="Verdana" pitchFamily="34" charset="0"/>
              </a:rPr>
              <a:t> Person </a:t>
            </a:r>
            <a:r>
              <a:rPr lang="es-ES_tradnl" sz="2400" b="1">
                <a:latin typeface="Verdana" pitchFamily="34" charset="0"/>
              </a:rPr>
              <a:t>inv</a:t>
            </a:r>
            <a:r>
              <a:rPr lang="es-ES_tradnl" sz="2400">
                <a:latin typeface="Verdana" pitchFamily="34" charset="0"/>
              </a:rPr>
              <a:t>: self.age&gt;0</a:t>
            </a:r>
            <a:endParaRPr lang="es-ES" sz="2400">
              <a:latin typeface="Verdana" pitchFamily="34" charset="0"/>
            </a:endParaRPr>
          </a:p>
        </p:txBody>
      </p:sp>
      <p:sp>
        <p:nvSpPr>
          <p:cNvPr id="19470" name="Text Box 21"/>
          <p:cNvSpPr txBox="1">
            <a:spLocks noChangeArrowheads="1"/>
          </p:cNvSpPr>
          <p:nvPr/>
        </p:nvSpPr>
        <p:spPr bwMode="auto">
          <a:xfrm>
            <a:off x="1219200" y="1295400"/>
            <a:ext cx="137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2000">
                <a:latin typeface="Comic Sans MS" pitchFamily="66" charset="0"/>
              </a:rPr>
              <a:t>Class</a:t>
            </a:r>
            <a:endParaRPr lang="es-ES" sz="2000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429000" y="1295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2000">
                <a:latin typeface="Comic Sans MS" pitchFamily="66" charset="0"/>
              </a:rPr>
              <a:t>Satisfying Object</a:t>
            </a:r>
            <a:endParaRPr lang="es-ES" sz="2000"/>
          </a:p>
        </p:txBody>
      </p:sp>
      <p:graphicFrame>
        <p:nvGraphicFramePr>
          <p:cNvPr id="23616" name="Group 64"/>
          <p:cNvGraphicFramePr>
            <a:graphicFrameLocks noGrp="1"/>
          </p:cNvGraphicFramePr>
          <p:nvPr/>
        </p:nvGraphicFramePr>
        <p:xfrm>
          <a:off x="3810000" y="2133600"/>
          <a:ext cx="2209800" cy="1577023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P1:Person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name = ‘Tony’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age = 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17" name="Group 65"/>
          <p:cNvGraphicFramePr>
            <a:graphicFrameLocks noGrp="1"/>
          </p:cNvGraphicFramePr>
          <p:nvPr/>
        </p:nvGraphicFramePr>
        <p:xfrm>
          <a:off x="6400800" y="2133600"/>
          <a:ext cx="2209800" cy="1577023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P2:Person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name = ‘Tom’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age = 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6172200" y="12954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2000">
                <a:latin typeface="Comic Sans MS" pitchFamily="66" charset="0"/>
              </a:rPr>
              <a:t>Unsatisfying Object</a:t>
            </a:r>
            <a:endParaRPr lang="es-ES" sz="2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4E7E-54A6-439B-BB49-5C800C8727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/>
      <p:bldP spid="236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Tahoma" pitchFamily="34" charset="0"/>
              </a:rPr>
              <a:t>INPUT &amp; OUTPUT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143000" y="2514600"/>
          <a:ext cx="6477000" cy="2514600"/>
        </p:xfrm>
        <a:graphic>
          <a:graphicData uri="http://schemas.openxmlformats.org/presentationml/2006/ole">
            <p:oleObj spid="_x0000_s20484" name="Visio" r:id="rId4" imgW="3814762" imgH="1224496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the Problem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 smtClean="0"/>
              <a:t>Verification of large and complex UML/OCL model</a:t>
            </a:r>
          </a:p>
          <a:p>
            <a:r>
              <a:rPr lang="en-US" sz="2900" dirty="0" smtClean="0"/>
              <a:t>Efficient technique for scalability</a:t>
            </a:r>
          </a:p>
          <a:p>
            <a:r>
              <a:rPr lang="en-US" sz="2900" dirty="0" smtClean="0"/>
              <a:t>At certain point, available verification methods stop working</a:t>
            </a:r>
          </a:p>
          <a:p>
            <a:pPr lvl="1"/>
            <a:r>
              <a:rPr lang="en-US" sz="2900" dirty="0" smtClean="0"/>
              <a:t>CPU time		</a:t>
            </a:r>
          </a:p>
          <a:p>
            <a:pPr lvl="1"/>
            <a:r>
              <a:rPr lang="en-US" sz="2900" dirty="0" smtClean="0"/>
              <a:t>Memory</a:t>
            </a:r>
          </a:p>
          <a:p>
            <a:pPr lvl="1"/>
            <a:r>
              <a:rPr lang="en-US" sz="2900" dirty="0" smtClean="0"/>
              <a:t>Allocated resources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ea typeface="Tahoma" pitchFamily="34" charset="0"/>
              </a:rPr>
              <a:t>Example (Estimated time)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371600"/>
          <a:ext cx="8229600" cy="4343400"/>
        </p:xfrm>
        <a:graphic>
          <a:graphicData uri="http://schemas.openxmlformats.org/presentationml/2006/ole">
            <p:oleObj spid="_x0000_s59396" name="Bitmap Image" r:id="rId4" imgW="6980952" imgH="2685714" progId="PBrush">
              <p:embed/>
            </p:oleObj>
          </a:graphicData>
        </a:graphic>
      </p:graphicFrame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57200" y="57912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s-ES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33400" y="5791200"/>
            <a:ext cx="815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>
                <a:latin typeface="Tahoma" pitchFamily="34" charset="0"/>
                <a:ea typeface="Tahoma" pitchFamily="34" charset="0"/>
                <a:cs typeface="Tahoma" pitchFamily="34" charset="0"/>
              </a:rPr>
              <a:t> UMLtoCSP takes 92 second to verify the property.</a:t>
            </a:r>
            <a:endParaRPr lang="es-ES" sz="2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Tahoma" pitchFamily="34" charset="0"/>
              </a:rPr>
              <a:t>Example (Estimated time)</a:t>
            </a:r>
            <a:endParaRPr lang="es-ES" smtClean="0">
              <a:ea typeface="Tahoma" pitchFamily="34" charset="0"/>
            </a:endParaRP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489075"/>
          <a:ext cx="7750175" cy="3844925"/>
        </p:xfrm>
        <a:graphic>
          <a:graphicData uri="http://schemas.openxmlformats.org/presentationml/2006/ole">
            <p:oleObj spid="_x0000_s60420" name="Bitmap Image" r:id="rId4" imgW="8097380" imgH="4734586" progId="PBrush">
              <p:embed/>
            </p:oleObj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33400" y="5638800"/>
            <a:ext cx="8153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New </a:t>
            </a:r>
            <a:r>
              <a:rPr lang="es-E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classes</a:t>
            </a:r>
            <a:r>
              <a:rPr lang="es-E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that</a:t>
            </a:r>
            <a:r>
              <a:rPr lang="es-E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s-E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not</a:t>
            </a:r>
            <a:r>
              <a:rPr lang="es-E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affect</a:t>
            </a:r>
            <a:r>
              <a:rPr lang="es-E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s-E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property</a:t>
            </a:r>
            <a:r>
              <a:rPr lang="es-E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being</a:t>
            </a:r>
            <a:r>
              <a:rPr lang="es-E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verified</a:t>
            </a:r>
            <a:r>
              <a:rPr lang="es-E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s-E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2 hours (did not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verify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any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property) </a:t>
            </a:r>
            <a:endParaRPr lang="es-E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48600" y="-44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6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92B387-EE02-459B-8CB8-C51C71DE7F15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D422E2F8-B207-4889-B977-17F66B920F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1F102A-B662-4F35-87CA-9592E24D3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TP030006147</Template>
  <TotalTime>4226</TotalTime>
  <Words>1459</Words>
  <Application>Microsoft Office PowerPoint</Application>
  <PresentationFormat>On-screen Show (4:3)</PresentationFormat>
  <Paragraphs>399</Paragraphs>
  <Slides>41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TP030006147</vt:lpstr>
      <vt:lpstr>Bitmap Image</vt:lpstr>
      <vt:lpstr>Visio</vt:lpstr>
      <vt:lpstr>Methods and Concepts for Efficient Verification of UML/OCL Models</vt:lpstr>
      <vt:lpstr>Software Development Life Cycle</vt:lpstr>
      <vt:lpstr>Verification</vt:lpstr>
      <vt:lpstr>How UML/OCL Model Looks Like...</vt:lpstr>
      <vt:lpstr>Class Model Verification</vt:lpstr>
      <vt:lpstr>INPUT &amp; OUTPUT</vt:lpstr>
      <vt:lpstr>Identifying the Problem </vt:lpstr>
      <vt:lpstr>Example (Estimated time)</vt:lpstr>
      <vt:lpstr>Example (Estimated time)</vt:lpstr>
      <vt:lpstr>Identifying V&amp;V Tools</vt:lpstr>
      <vt:lpstr>Comparison and Support of UML/OCL Tools</vt:lpstr>
      <vt:lpstr>Efficiency Analysis</vt:lpstr>
      <vt:lpstr>Research Objective</vt:lpstr>
      <vt:lpstr>Hypotheses</vt:lpstr>
      <vt:lpstr>UML/OCL Slicing Technique</vt:lpstr>
      <vt:lpstr>Production System</vt:lpstr>
      <vt:lpstr>Production System</vt:lpstr>
      <vt:lpstr>Two Slicing Criteria </vt:lpstr>
      <vt:lpstr>Slicing (Cluster 1)</vt:lpstr>
      <vt:lpstr>Submodel 1</vt:lpstr>
      <vt:lpstr>Slicing (Cluster 2)</vt:lpstr>
      <vt:lpstr>Submodel 2</vt:lpstr>
      <vt:lpstr>Submodel 1</vt:lpstr>
      <vt:lpstr>Disjoint Slicing</vt:lpstr>
      <vt:lpstr>Disjoint Slicing</vt:lpstr>
      <vt:lpstr>UMLtoCSP(UOST) </vt:lpstr>
      <vt:lpstr>Disjoint Slicing (Demo)</vt:lpstr>
      <vt:lpstr>Non-disjoint Slicing</vt:lpstr>
      <vt:lpstr>Non-disjoint Slicing (Demo)</vt:lpstr>
      <vt:lpstr>The Feedback Technique</vt:lpstr>
      <vt:lpstr>The Feedback Technique</vt:lpstr>
      <vt:lpstr>Model Coach (Feedback)</vt:lpstr>
      <vt:lpstr>Model Coach (Feedback)</vt:lpstr>
      <vt:lpstr>Submodels (Non-disjoint)</vt:lpstr>
      <vt:lpstr>Submodels (Non-disjoint)</vt:lpstr>
      <vt:lpstr>Results (UMLtoCSP)</vt:lpstr>
      <vt:lpstr>Results (Alloy)</vt:lpstr>
      <vt:lpstr>Publications</vt:lpstr>
      <vt:lpstr>Publications</vt:lpstr>
      <vt:lpstr>Future Work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and Concept for Efficient Verification of UML/OCL Models</dc:title>
  <dc:creator>Asadullah</dc:creator>
  <cp:lastModifiedBy>Asadullah</cp:lastModifiedBy>
  <cp:revision>202</cp:revision>
  <dcterms:created xsi:type="dcterms:W3CDTF">2010-08-28T21:37:03Z</dcterms:created>
  <dcterms:modified xsi:type="dcterms:W3CDTF">2013-11-13T07:04:58Z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TC300061479990</vt:lpwstr>
  </property>
</Properties>
</file>